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20"/>
  </p:notesMasterIdLst>
  <p:sldIdLst>
    <p:sldId id="282" r:id="rId3"/>
    <p:sldId id="284" r:id="rId4"/>
    <p:sldId id="337" r:id="rId5"/>
    <p:sldId id="368" r:id="rId6"/>
    <p:sldId id="375" r:id="rId7"/>
    <p:sldId id="388" r:id="rId8"/>
    <p:sldId id="376" r:id="rId9"/>
    <p:sldId id="389" r:id="rId10"/>
    <p:sldId id="390" r:id="rId11"/>
    <p:sldId id="391" r:id="rId12"/>
    <p:sldId id="394" r:id="rId13"/>
    <p:sldId id="392" r:id="rId14"/>
    <p:sldId id="395" r:id="rId15"/>
    <p:sldId id="396" r:id="rId16"/>
    <p:sldId id="393" r:id="rId17"/>
    <p:sldId id="397" r:id="rId18"/>
    <p:sldId id="280"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A2"/>
    <a:srgbClr val="A7C6DC"/>
    <a:srgbClr val="7F7F7F"/>
    <a:srgbClr val="047EDA"/>
    <a:srgbClr val="0A55A6"/>
    <a:srgbClr val="2C7CB3"/>
    <a:srgbClr val="035C9C"/>
    <a:srgbClr val="0363A5"/>
    <a:srgbClr val="035C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9" autoAdjust="0"/>
    <p:restoredTop sz="94660"/>
  </p:normalViewPr>
  <p:slideViewPr>
    <p:cSldViewPr snapToGrid="0" showGuides="1">
      <p:cViewPr varScale="1">
        <p:scale>
          <a:sx n="86" d="100"/>
          <a:sy n="86" d="100"/>
        </p:scale>
        <p:origin x="682" y="48"/>
      </p:cViewPr>
      <p:guideLst>
        <p:guide orient="horz" pos="2092"/>
        <p:guide pos="3840"/>
      </p:guideLst>
    </p:cSldViewPr>
  </p:slideViewPr>
  <p:notesTextViewPr>
    <p:cViewPr>
      <p:scale>
        <a:sx n="1" d="1"/>
        <a:sy n="1" d="1"/>
      </p:scale>
      <p:origin x="0" y="0"/>
    </p:cViewPr>
  </p:notesTextViewPr>
  <p:sorterViewPr>
    <p:cViewPr>
      <p:scale>
        <a:sx n="66" d="100"/>
        <a:sy n="66" d="100"/>
      </p:scale>
      <p:origin x="0" y="-32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C6262-C5EE-49E8-82C9-5B482EFE4728}" type="datetimeFigureOut">
              <a:rPr lang="zh-CN" altLang="en-US" smtClean="0"/>
              <a:t>2020-12-24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321C3-B83B-4F67-8F2E-568770AE23BF}" type="slidenum">
              <a:rPr lang="zh-CN" altLang="en-US" smtClean="0"/>
              <a:t>‹#›</a:t>
            </a:fld>
            <a:endParaRPr lang="zh-CN" altLang="en-US"/>
          </a:p>
        </p:txBody>
      </p:sp>
    </p:spTree>
    <p:extLst>
      <p:ext uri="{BB962C8B-B14F-4D97-AF65-F5344CB8AC3E}">
        <p14:creationId xmlns:p14="http://schemas.microsoft.com/office/powerpoint/2010/main" val="849806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morning.It’s my pleasure to have an opportunity for a presention. Please allow me to introduce myself, my name is Liang Pengju. I come from college of science and technology. Machine Learning is my research interest now. </a:t>
            </a:r>
          </a:p>
          <a:p>
            <a:r>
              <a:rPr lang="en-US" altLang="zh-CN" dirty="0"/>
              <a:t>Over the years of study, I have already  acheieved some good results. Of courese, I can</a:t>
            </a:r>
            <a:r>
              <a:rPr lang="zh-CN" altLang="en-US" dirty="0"/>
              <a:t>‘</a:t>
            </a:r>
            <a:r>
              <a:rPr lang="en-US" altLang="zh-CN" dirty="0"/>
              <a:t>t list an example like the third prize for primary school composition. In fact, I got gold medal in ACM programing contast last year,  I served as monitor for four year in my college study, my teachers and classmates all praised my work and study.</a:t>
            </a:r>
          </a:p>
          <a:p>
            <a:endParaRPr lang="en-US" altLang="zh-CN" dirty="0"/>
          </a:p>
          <a:p>
            <a:r>
              <a:rPr lang="en-US" altLang="zh-CN" dirty="0"/>
              <a:t>So that’s ok, plesed look this slide</a:t>
            </a:r>
            <a:r>
              <a:rPr lang="zh-CN" altLang="en-US" dirty="0"/>
              <a:t>，</a:t>
            </a:r>
            <a:r>
              <a:rPr lang="en-US" altLang="zh-CN" dirty="0"/>
              <a:t> XXXXXXXXXX is a title of my presentation today. Maybe you don’t like a large number of formulas,and me too. So  I try to introduce this paper in concise style to you</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863971" rtl="0" eaLnBrk="1" fontAlgn="auto" latinLnBrk="0" hangingPunct="1">
              <a:lnSpc>
                <a:spcPct val="100000"/>
              </a:lnSpc>
              <a:spcBef>
                <a:spcPts val="0"/>
              </a:spcBef>
              <a:spcAft>
                <a:spcPts val="0"/>
              </a:spcAft>
              <a:buClrTx/>
              <a:buSzTx/>
              <a:buFontTx/>
              <a:buNone/>
              <a:tabLst/>
              <a:defRPr/>
            </a:pPr>
            <a:fld id="{C63A0E15-3979-42BB-90B6-EE2993C974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863971"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72127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part one,</a:t>
            </a:r>
            <a:r>
              <a:rPr lang="en-US" altLang="zh-CN" dirty="0"/>
              <a:t>We</a:t>
            </a:r>
            <a:r>
              <a:rPr lang="en-US" altLang="zh-CN" baseline="0" dirty="0"/>
              <a:t> will unsatand basic information about BCI and HALO. </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10</a:t>
            </a:fld>
            <a:endParaRPr lang="zh-CN" altLang="en-US"/>
          </a:p>
        </p:txBody>
      </p:sp>
    </p:spTree>
    <p:extLst>
      <p:ext uri="{BB962C8B-B14F-4D97-AF65-F5344CB8AC3E}">
        <p14:creationId xmlns:p14="http://schemas.microsoft.com/office/powerpoint/2010/main" val="3513826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11</a:t>
            </a:fld>
            <a:endParaRPr lang="zh-CN" altLang="en-US"/>
          </a:p>
        </p:txBody>
      </p:sp>
    </p:spTree>
    <p:extLst>
      <p:ext uri="{BB962C8B-B14F-4D97-AF65-F5344CB8AC3E}">
        <p14:creationId xmlns:p14="http://schemas.microsoft.com/office/powerpoint/2010/main" val="196422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part one,</a:t>
            </a:r>
            <a:r>
              <a:rPr lang="en-US" altLang="zh-CN" dirty="0"/>
              <a:t>We</a:t>
            </a:r>
            <a:r>
              <a:rPr lang="en-US" altLang="zh-CN" baseline="0" dirty="0"/>
              <a:t> will unsatand basic information about BCI and HALO. </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12</a:t>
            </a:fld>
            <a:endParaRPr lang="zh-CN" altLang="en-US"/>
          </a:p>
        </p:txBody>
      </p:sp>
    </p:spTree>
    <p:extLst>
      <p:ext uri="{BB962C8B-B14F-4D97-AF65-F5344CB8AC3E}">
        <p14:creationId xmlns:p14="http://schemas.microsoft.com/office/powerpoint/2010/main" val="366715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13</a:t>
            </a:fld>
            <a:endParaRPr lang="zh-CN" altLang="en-US"/>
          </a:p>
        </p:txBody>
      </p:sp>
    </p:spTree>
    <p:extLst>
      <p:ext uri="{BB962C8B-B14F-4D97-AF65-F5344CB8AC3E}">
        <p14:creationId xmlns:p14="http://schemas.microsoft.com/office/powerpoint/2010/main" val="257134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14</a:t>
            </a:fld>
            <a:endParaRPr lang="zh-CN" altLang="en-US"/>
          </a:p>
        </p:txBody>
      </p:sp>
    </p:spTree>
    <p:extLst>
      <p:ext uri="{BB962C8B-B14F-4D97-AF65-F5344CB8AC3E}">
        <p14:creationId xmlns:p14="http://schemas.microsoft.com/office/powerpoint/2010/main" val="140379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part one,</a:t>
            </a:r>
            <a:r>
              <a:rPr lang="en-US" altLang="zh-CN" dirty="0"/>
              <a:t>We</a:t>
            </a:r>
            <a:r>
              <a:rPr lang="en-US" altLang="zh-CN" baseline="0" dirty="0"/>
              <a:t> will unsatand basic information about BCI and HALO. </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15</a:t>
            </a:fld>
            <a:endParaRPr lang="zh-CN" altLang="en-US"/>
          </a:p>
        </p:txBody>
      </p:sp>
    </p:spTree>
    <p:extLst>
      <p:ext uri="{BB962C8B-B14F-4D97-AF65-F5344CB8AC3E}">
        <p14:creationId xmlns:p14="http://schemas.microsoft.com/office/powerpoint/2010/main" val="95279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16</a:t>
            </a:fld>
            <a:endParaRPr lang="zh-CN" altLang="en-US"/>
          </a:p>
        </p:txBody>
      </p:sp>
    </p:spTree>
    <p:extLst>
      <p:ext uri="{BB962C8B-B14F-4D97-AF65-F5344CB8AC3E}">
        <p14:creationId xmlns:p14="http://schemas.microsoft.com/office/powerpoint/2010/main" val="3432912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63971" rtl="0" eaLnBrk="1" fontAlgn="auto" latinLnBrk="0" hangingPunct="1">
              <a:lnSpc>
                <a:spcPct val="100000"/>
              </a:lnSpc>
              <a:spcBef>
                <a:spcPts val="0"/>
              </a:spcBef>
              <a:spcAft>
                <a:spcPts val="0"/>
              </a:spcAft>
              <a:buClrTx/>
              <a:buSzTx/>
              <a:buFontTx/>
              <a:buNone/>
              <a:tabLst/>
              <a:defRPr/>
            </a:pPr>
            <a:fld id="{C63A0E15-3979-42BB-90B6-EE2993C974B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863971"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3882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will be spitted five parts,</a:t>
            </a:r>
            <a:r>
              <a:rPr lang="en-US" altLang="zh-CN" baseline="0" dirty="0"/>
              <a:t> the part one  is introduction, the  part two is background, the  part three is methodology, the  part four is evaluation,  the last part is conclusion and disscussion</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2</a:t>
            </a:fld>
            <a:endParaRPr lang="zh-CN" altLang="en-US"/>
          </a:p>
        </p:txBody>
      </p:sp>
    </p:spTree>
    <p:extLst>
      <p:ext uri="{BB962C8B-B14F-4D97-AF65-F5344CB8AC3E}">
        <p14:creationId xmlns:p14="http://schemas.microsoft.com/office/powerpoint/2010/main" val="116044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part one,</a:t>
            </a:r>
            <a:r>
              <a:rPr lang="en-US" altLang="zh-CN" dirty="0"/>
              <a:t>We</a:t>
            </a:r>
            <a:r>
              <a:rPr lang="en-US" altLang="zh-CN" baseline="0" dirty="0"/>
              <a:t> will unsatand basic information about BCI and HALO. </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3</a:t>
            </a:fld>
            <a:endParaRPr lang="zh-CN" altLang="en-US"/>
          </a:p>
        </p:txBody>
      </p:sp>
    </p:spTree>
    <p:extLst>
      <p:ext uri="{BB962C8B-B14F-4D97-AF65-F5344CB8AC3E}">
        <p14:creationId xmlns:p14="http://schemas.microsoft.com/office/powerpoint/2010/main" val="159869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4</a:t>
            </a:fld>
            <a:endParaRPr lang="zh-CN" altLang="en-US"/>
          </a:p>
        </p:txBody>
      </p:sp>
    </p:spTree>
    <p:extLst>
      <p:ext uri="{BB962C8B-B14F-4D97-AF65-F5344CB8AC3E}">
        <p14:creationId xmlns:p14="http://schemas.microsoft.com/office/powerpoint/2010/main" val="75001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5</a:t>
            </a:fld>
            <a:endParaRPr lang="zh-CN" altLang="en-US"/>
          </a:p>
        </p:txBody>
      </p:sp>
    </p:spTree>
    <p:extLst>
      <p:ext uri="{BB962C8B-B14F-4D97-AF65-F5344CB8AC3E}">
        <p14:creationId xmlns:p14="http://schemas.microsoft.com/office/powerpoint/2010/main" val="13605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in part one,</a:t>
            </a:r>
            <a:r>
              <a:rPr lang="en-US" altLang="zh-CN" dirty="0"/>
              <a:t>We</a:t>
            </a:r>
            <a:r>
              <a:rPr lang="en-US" altLang="zh-CN" baseline="0" dirty="0"/>
              <a:t> will unsatand basic information about BCI and HALO. </a:t>
            </a:r>
            <a:endParaRPr lang="zh-CN" altLang="en-US" dirty="0"/>
          </a:p>
        </p:txBody>
      </p:sp>
      <p:sp>
        <p:nvSpPr>
          <p:cNvPr id="4" name="灯片编号占位符 3"/>
          <p:cNvSpPr>
            <a:spLocks noGrp="1"/>
          </p:cNvSpPr>
          <p:nvPr>
            <p:ph type="sldNum" sz="quarter" idx="10"/>
          </p:nvPr>
        </p:nvSpPr>
        <p:spPr/>
        <p:txBody>
          <a:bodyPr/>
          <a:lstStyle/>
          <a:p>
            <a:fld id="{C63A0E15-3979-42BB-90B6-EE2993C974B5}" type="slidenum">
              <a:rPr lang="zh-CN" altLang="en-US" smtClean="0"/>
              <a:t>6</a:t>
            </a:fld>
            <a:endParaRPr lang="zh-CN" altLang="en-US"/>
          </a:p>
        </p:txBody>
      </p:sp>
    </p:spTree>
    <p:extLst>
      <p:ext uri="{BB962C8B-B14F-4D97-AF65-F5344CB8AC3E}">
        <p14:creationId xmlns:p14="http://schemas.microsoft.com/office/powerpoint/2010/main" val="110343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7</a:t>
            </a:fld>
            <a:endParaRPr lang="zh-CN" altLang="en-US"/>
          </a:p>
        </p:txBody>
      </p:sp>
    </p:spTree>
    <p:extLst>
      <p:ext uri="{BB962C8B-B14F-4D97-AF65-F5344CB8AC3E}">
        <p14:creationId xmlns:p14="http://schemas.microsoft.com/office/powerpoint/2010/main" val="148473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8</a:t>
            </a:fld>
            <a:endParaRPr lang="zh-CN" altLang="en-US"/>
          </a:p>
        </p:txBody>
      </p:sp>
    </p:spTree>
    <p:extLst>
      <p:ext uri="{BB962C8B-B14F-4D97-AF65-F5344CB8AC3E}">
        <p14:creationId xmlns:p14="http://schemas.microsoft.com/office/powerpoint/2010/main" val="195288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9</a:t>
            </a:fld>
            <a:endParaRPr lang="zh-CN" altLang="en-US"/>
          </a:p>
        </p:txBody>
      </p:sp>
    </p:spTree>
    <p:extLst>
      <p:ext uri="{BB962C8B-B14F-4D97-AF65-F5344CB8AC3E}">
        <p14:creationId xmlns:p14="http://schemas.microsoft.com/office/powerpoint/2010/main" val="270378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5710F19-8CFC-41BA-AB99-D3970B82F7EB}" type="datetimeFigureOut">
              <a:rPr lang="zh-CN" altLang="en-US" smtClean="0"/>
              <a:t>2020-12-24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7425F-DEC4-4455-AD0B-2B1C49DF35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同侧圆角矩形 2">
            <a:extLst>
              <a:ext uri="{FF2B5EF4-FFF2-40B4-BE49-F238E27FC236}">
                <a16:creationId xmlns:a16="http://schemas.microsoft.com/office/drawing/2014/main" id="{C5A02FDD-3848-46B3-8236-BCBF9F07AAEA}"/>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609601" y="208473"/>
            <a:ext cx="8852345" cy="612809"/>
          </a:xfrm>
          <a:prstGeom prst="rect">
            <a:avLst/>
          </a:prstGeom>
        </p:spPr>
        <p:txBody>
          <a:bodyPr/>
          <a:lstStyle>
            <a:lvl1pPr>
              <a:defRPr sz="381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9A6F25EC-F917-4FC7-A859-5708B0554B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11" name="文本框 10">
            <a:extLst>
              <a:ext uri="{FF2B5EF4-FFF2-40B4-BE49-F238E27FC236}">
                <a16:creationId xmlns:a16="http://schemas.microsoft.com/office/drawing/2014/main" id="{D8AD55E5-A3B3-4710-9ECE-A35E7058D401}"/>
              </a:ext>
            </a:extLst>
          </p:cNvPr>
          <p:cNvSpPr txBox="1"/>
          <p:nvPr userDrawn="1"/>
        </p:nvSpPr>
        <p:spPr>
          <a:xfrm>
            <a:off x="10206326" y="627125"/>
            <a:ext cx="1956258" cy="271485"/>
          </a:xfrm>
          <a:prstGeom prst="rect">
            <a:avLst/>
          </a:prstGeom>
          <a:noFill/>
        </p:spPr>
        <p:txBody>
          <a:bodyPr wrap="square" rtlCol="0">
            <a:spAutoFit/>
          </a:bodyPr>
          <a:lstStyle/>
          <a:p>
            <a:pPr algn="dist"/>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3" name="圆角矩形 1">
            <a:extLst>
              <a:ext uri="{FF2B5EF4-FFF2-40B4-BE49-F238E27FC236}">
                <a16:creationId xmlns:a16="http://schemas.microsoft.com/office/drawing/2014/main" id="{3E7F8916-7BE3-47C4-949A-91D057147EF7}"/>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905">
              <a:solidFill>
                <a:prstClr val="black"/>
              </a:solidFill>
            </a:endParaRPr>
          </a:p>
        </p:txBody>
      </p:sp>
    </p:spTree>
    <p:extLst>
      <p:ext uri="{BB962C8B-B14F-4D97-AF65-F5344CB8AC3E}">
        <p14:creationId xmlns:p14="http://schemas.microsoft.com/office/powerpoint/2010/main" val="90457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同侧圆角矩形 2">
            <a:extLst>
              <a:ext uri="{FF2B5EF4-FFF2-40B4-BE49-F238E27FC236}">
                <a16:creationId xmlns:a16="http://schemas.microsoft.com/office/drawing/2014/main" id="{680AE84E-631D-4F35-B0B9-D765D0BA22A0}"/>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F873EAD6-4D83-4BF9-99B5-88AC37D18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10" name="文本框 9">
            <a:extLst>
              <a:ext uri="{FF2B5EF4-FFF2-40B4-BE49-F238E27FC236}">
                <a16:creationId xmlns:a16="http://schemas.microsoft.com/office/drawing/2014/main" id="{78729A9C-0CF4-4FA9-8ED7-2DB5F2B7E6B7}"/>
              </a:ext>
            </a:extLst>
          </p:cNvPr>
          <p:cNvSpPr txBox="1"/>
          <p:nvPr userDrawn="1"/>
        </p:nvSpPr>
        <p:spPr>
          <a:xfrm>
            <a:off x="10206326" y="627125"/>
            <a:ext cx="1956258" cy="271485"/>
          </a:xfrm>
          <a:prstGeom prst="rect">
            <a:avLst/>
          </a:prstGeom>
          <a:noFill/>
        </p:spPr>
        <p:txBody>
          <a:bodyPr wrap="square" rtlCol="0">
            <a:spAutoFit/>
          </a:bodyPr>
          <a:lstStyle/>
          <a:p>
            <a:pPr algn="dist"/>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2" name="圆角矩形 1">
            <a:extLst>
              <a:ext uri="{FF2B5EF4-FFF2-40B4-BE49-F238E27FC236}">
                <a16:creationId xmlns:a16="http://schemas.microsoft.com/office/drawing/2014/main" id="{C182136A-49E1-4EA4-B985-6E93DF993445}"/>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905">
              <a:solidFill>
                <a:prstClr val="black"/>
              </a:solidFill>
            </a:endParaRPr>
          </a:p>
        </p:txBody>
      </p:sp>
    </p:spTree>
    <p:extLst>
      <p:ext uri="{BB962C8B-B14F-4D97-AF65-F5344CB8AC3E}">
        <p14:creationId xmlns:p14="http://schemas.microsoft.com/office/powerpoint/2010/main" val="328667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0"/>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4" y="273051"/>
            <a:ext cx="6815667" cy="5853113"/>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4" cy="4691063"/>
          </a:xfrm>
        </p:spPr>
        <p:txBody>
          <a:bodyPr/>
          <a:lstStyle>
            <a:lvl1pPr marL="0" indent="0">
              <a:buNone/>
              <a:defRPr sz="1867"/>
            </a:lvl1pPr>
            <a:lvl2pPr marL="609608" indent="0">
              <a:buNone/>
              <a:defRPr sz="1600"/>
            </a:lvl2pPr>
            <a:lvl3pPr marL="1219218" indent="0">
              <a:buNone/>
              <a:defRPr sz="1333"/>
            </a:lvl3pPr>
            <a:lvl4pPr marL="1828826" indent="0">
              <a:buNone/>
              <a:defRPr sz="1200"/>
            </a:lvl4pPr>
            <a:lvl5pPr marL="2438434" indent="0">
              <a:buNone/>
              <a:defRPr sz="1200"/>
            </a:lvl5pPr>
            <a:lvl6pPr marL="3048043" indent="0">
              <a:buNone/>
              <a:defRPr sz="1200"/>
            </a:lvl6pPr>
            <a:lvl7pPr marL="3657652" indent="0">
              <a:buNone/>
              <a:defRPr sz="1200"/>
            </a:lvl7pPr>
            <a:lvl8pPr marL="4267260" indent="0">
              <a:buNone/>
              <a:defRPr sz="1200"/>
            </a:lvl8pPr>
            <a:lvl9pPr marL="4876869"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9984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8" y="4800600"/>
            <a:ext cx="7315200" cy="566739"/>
          </a:xfrm>
          <a:prstGeom prst="rect">
            <a:avLst/>
          </a:prstGeo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8" y="612775"/>
            <a:ext cx="7315200" cy="4114800"/>
          </a:xfrm>
        </p:spPr>
        <p:txBody>
          <a:bodyPr/>
          <a:lstStyle>
            <a:lvl1pPr marL="0" indent="0">
              <a:buNone/>
              <a:defRPr sz="4267"/>
            </a:lvl1pPr>
            <a:lvl2pPr marL="609608" indent="0">
              <a:buNone/>
              <a:defRPr sz="3734"/>
            </a:lvl2pPr>
            <a:lvl3pPr marL="1219218" indent="0">
              <a:buNone/>
              <a:defRPr sz="3200"/>
            </a:lvl3pPr>
            <a:lvl4pPr marL="1828826" indent="0">
              <a:buNone/>
              <a:defRPr sz="2667"/>
            </a:lvl4pPr>
            <a:lvl5pPr marL="2438434" indent="0">
              <a:buNone/>
              <a:defRPr sz="2667"/>
            </a:lvl5pPr>
            <a:lvl6pPr marL="3048043" indent="0">
              <a:buNone/>
              <a:defRPr sz="2667"/>
            </a:lvl6pPr>
            <a:lvl7pPr marL="3657652" indent="0">
              <a:buNone/>
              <a:defRPr sz="2667"/>
            </a:lvl7pPr>
            <a:lvl8pPr marL="4267260" indent="0">
              <a:buNone/>
              <a:defRPr sz="2667"/>
            </a:lvl8pPr>
            <a:lvl9pPr marL="4876869" indent="0">
              <a:buNone/>
              <a:defRPr sz="2667"/>
            </a:lvl9pPr>
          </a:lstStyle>
          <a:p>
            <a:endParaRPr lang="zh-CN" altLang="en-US"/>
          </a:p>
        </p:txBody>
      </p:sp>
      <p:sp>
        <p:nvSpPr>
          <p:cNvPr id="4" name="文本占位符 3"/>
          <p:cNvSpPr>
            <a:spLocks noGrp="1"/>
          </p:cNvSpPr>
          <p:nvPr>
            <p:ph type="body" sz="half" idx="2"/>
          </p:nvPr>
        </p:nvSpPr>
        <p:spPr>
          <a:xfrm>
            <a:off x="2389718" y="5367338"/>
            <a:ext cx="7315200" cy="804863"/>
          </a:xfrm>
        </p:spPr>
        <p:txBody>
          <a:bodyPr/>
          <a:lstStyle>
            <a:lvl1pPr marL="0" indent="0">
              <a:buNone/>
              <a:defRPr sz="1867"/>
            </a:lvl1pPr>
            <a:lvl2pPr marL="609608" indent="0">
              <a:buNone/>
              <a:defRPr sz="1600"/>
            </a:lvl2pPr>
            <a:lvl3pPr marL="1219218" indent="0">
              <a:buNone/>
              <a:defRPr sz="1333"/>
            </a:lvl3pPr>
            <a:lvl4pPr marL="1828826" indent="0">
              <a:buNone/>
              <a:defRPr sz="1200"/>
            </a:lvl4pPr>
            <a:lvl5pPr marL="2438434" indent="0">
              <a:buNone/>
              <a:defRPr sz="1200"/>
            </a:lvl5pPr>
            <a:lvl6pPr marL="3048043" indent="0">
              <a:buNone/>
              <a:defRPr sz="1200"/>
            </a:lvl6pPr>
            <a:lvl7pPr marL="3657652" indent="0">
              <a:buNone/>
              <a:defRPr sz="1200"/>
            </a:lvl7pPr>
            <a:lvl8pPr marL="4267260" indent="0">
              <a:buNone/>
              <a:defRPr sz="1200"/>
            </a:lvl8pPr>
            <a:lvl9pPr marL="4876869"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76562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08473"/>
            <a:ext cx="8852345" cy="61280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011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6"/>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8"/>
            <a:ext cx="8026400" cy="585152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85995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5710F19-8CFC-41BA-AB99-D3970B82F7EB}" type="datetimeFigureOut">
              <a:rPr lang="zh-CN" altLang="en-US" smtClean="0"/>
              <a:t>2020-12-24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3A7425F-DEC4-4455-AD0B-2B1C49DF35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710F19-8CFC-41BA-AB99-D3970B82F7EB}" type="datetimeFigureOut">
              <a:rPr lang="zh-CN" altLang="en-US" smtClean="0"/>
              <a:t>2020-12-24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3A7425F-DEC4-4455-AD0B-2B1C49DF35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6"/>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8"/>
            <a:ext cx="8026400" cy="585152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383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同侧圆角矩形 2">
            <a:extLst>
              <a:ext uri="{FF2B5EF4-FFF2-40B4-BE49-F238E27FC236}">
                <a16:creationId xmlns:a16="http://schemas.microsoft.com/office/drawing/2014/main" id="{FDED19CF-91C3-49DD-96DA-70A71BA25AA1}"/>
              </a:ext>
            </a:extLst>
          </p:cNvPr>
          <p:cNvSpPr/>
          <p:nvPr userDrawn="1"/>
        </p:nvSpPr>
        <p:spPr>
          <a:xfrm rot="16200000">
            <a:off x="4676961" y="-641776"/>
            <a:ext cx="2822815" cy="12176734"/>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0" name="图片 9">
            <a:extLst>
              <a:ext uri="{FF2B5EF4-FFF2-40B4-BE49-F238E27FC236}">
                <a16:creationId xmlns:a16="http://schemas.microsoft.com/office/drawing/2014/main" id="{87B0A562-67F8-4727-A545-97E8AF529B98}"/>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8559864" y="721579"/>
            <a:ext cx="3632137" cy="3330304"/>
          </a:xfrm>
          <a:prstGeom prst="rect">
            <a:avLst/>
          </a:prstGeom>
          <a:effectLst>
            <a:reflection blurRad="6350" stA="52000" endA="300" endPos="35000" dir="5400000" sy="-100000" algn="bl" rotWithShape="0"/>
          </a:effectLst>
        </p:spPr>
      </p:pic>
      <p:sp>
        <p:nvSpPr>
          <p:cNvPr id="14" name="文本框 13">
            <a:extLst>
              <a:ext uri="{FF2B5EF4-FFF2-40B4-BE49-F238E27FC236}">
                <a16:creationId xmlns:a16="http://schemas.microsoft.com/office/drawing/2014/main" id="{82EB87E0-76A6-4D20-BB3C-5641C297FEE5}"/>
              </a:ext>
            </a:extLst>
          </p:cNvPr>
          <p:cNvSpPr txBox="1"/>
          <p:nvPr userDrawn="1"/>
        </p:nvSpPr>
        <p:spPr>
          <a:xfrm>
            <a:off x="9349080" y="6226670"/>
            <a:ext cx="2530488" cy="352854"/>
          </a:xfrm>
          <a:prstGeom prst="rect">
            <a:avLst/>
          </a:prstGeom>
          <a:noFill/>
        </p:spPr>
        <p:txBody>
          <a:bodyPr wrap="square" rtlCol="0">
            <a:spAutoFit/>
          </a:bodyPr>
          <a:lstStyle/>
          <a:p>
            <a:pPr algn="dist"/>
            <a:r>
              <a:rPr kumimoji="1" lang="zh-CN" altLang="en-US" sz="1693"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6" name="图片 15">
            <a:extLst>
              <a:ext uri="{FF2B5EF4-FFF2-40B4-BE49-F238E27FC236}">
                <a16:creationId xmlns:a16="http://schemas.microsoft.com/office/drawing/2014/main" id="{5BF11CA5-A697-4AC5-BEF5-D78AECE8D4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1983" y="304116"/>
            <a:ext cx="2468091" cy="740439"/>
          </a:xfrm>
          <a:prstGeom prst="rect">
            <a:avLst/>
          </a:prstGeom>
        </p:spPr>
      </p:pic>
      <p:sp>
        <p:nvSpPr>
          <p:cNvPr id="2" name="标题 1"/>
          <p:cNvSpPr>
            <a:spLocks noGrp="1"/>
          </p:cNvSpPr>
          <p:nvPr>
            <p:ph type="ctrTitle"/>
          </p:nvPr>
        </p:nvSpPr>
        <p:spPr>
          <a:xfrm>
            <a:off x="914401" y="2130425"/>
            <a:ext cx="10363200" cy="1470026"/>
          </a:xfrm>
          <a:prstGeom prst="rect">
            <a:avLst/>
          </a:prstGeom>
        </p:spPr>
        <p:txBody>
          <a:bodyPr/>
          <a:lstStyle>
            <a:lvl1pPr algn="ctr">
              <a:defRPr>
                <a:solidFill>
                  <a:srgbClr val="0070C0"/>
                </a:solidFill>
              </a:defRPr>
            </a:lvl1pPr>
          </a:lstStyle>
          <a:p>
            <a:r>
              <a:rPr lang="zh-CN" altLang="en-US"/>
              <a:t>单击此处编辑母版标题样式</a:t>
            </a:r>
          </a:p>
        </p:txBody>
      </p:sp>
      <p:sp>
        <p:nvSpPr>
          <p:cNvPr id="3" name="副标题 2"/>
          <p:cNvSpPr>
            <a:spLocks noGrp="1"/>
          </p:cNvSpPr>
          <p:nvPr>
            <p:ph type="subTitle" idx="1"/>
          </p:nvPr>
        </p:nvSpPr>
        <p:spPr>
          <a:xfrm>
            <a:off x="1828800" y="4152320"/>
            <a:ext cx="8534400" cy="1486481"/>
          </a:xfrm>
        </p:spPr>
        <p:txBody>
          <a:bodyPr>
            <a:normAutofit/>
          </a:bodyPr>
          <a:lstStyle>
            <a:lvl1pPr marL="0" indent="0" algn="ctr">
              <a:buNone/>
              <a:defRPr sz="2963">
                <a:solidFill>
                  <a:schemeClr val="bg1"/>
                </a:solidFill>
                <a:latin typeface="微软雅黑" panose="020B0503020204020204" pitchFamily="34" charset="-122"/>
                <a:ea typeface="微软雅黑" panose="020B0503020204020204" pitchFamily="34" charset="-122"/>
              </a:defRPr>
            </a:lvl1pPr>
            <a:lvl2pPr marL="609608" indent="0" algn="ctr">
              <a:buNone/>
              <a:defRPr>
                <a:solidFill>
                  <a:schemeClr val="tx1">
                    <a:tint val="75000"/>
                  </a:schemeClr>
                </a:solidFill>
              </a:defRPr>
            </a:lvl2pPr>
            <a:lvl3pPr marL="1219218" indent="0" algn="ctr">
              <a:buNone/>
              <a:defRPr>
                <a:solidFill>
                  <a:schemeClr val="tx1">
                    <a:tint val="75000"/>
                  </a:schemeClr>
                </a:solidFill>
              </a:defRPr>
            </a:lvl3pPr>
            <a:lvl4pPr marL="1828826" indent="0" algn="ctr">
              <a:buNone/>
              <a:defRPr>
                <a:solidFill>
                  <a:schemeClr val="tx1">
                    <a:tint val="75000"/>
                  </a:schemeClr>
                </a:solidFill>
              </a:defRPr>
            </a:lvl4pPr>
            <a:lvl5pPr marL="2438434" indent="0" algn="ctr">
              <a:buNone/>
              <a:defRPr>
                <a:solidFill>
                  <a:schemeClr val="tx1">
                    <a:tint val="75000"/>
                  </a:schemeClr>
                </a:solidFill>
              </a:defRPr>
            </a:lvl5pPr>
            <a:lvl6pPr marL="3048043" indent="0" algn="ctr">
              <a:buNone/>
              <a:defRPr>
                <a:solidFill>
                  <a:schemeClr val="tx1">
                    <a:tint val="75000"/>
                  </a:schemeClr>
                </a:solidFill>
              </a:defRPr>
            </a:lvl6pPr>
            <a:lvl7pPr marL="3657652" indent="0" algn="ctr">
              <a:buNone/>
              <a:defRPr>
                <a:solidFill>
                  <a:schemeClr val="tx1">
                    <a:tint val="75000"/>
                  </a:schemeClr>
                </a:solidFill>
              </a:defRPr>
            </a:lvl7pPr>
            <a:lvl8pPr marL="4267260" indent="0" algn="ctr">
              <a:buNone/>
              <a:defRPr>
                <a:solidFill>
                  <a:schemeClr val="tx1">
                    <a:tint val="75000"/>
                  </a:schemeClr>
                </a:solidFill>
              </a:defRPr>
            </a:lvl8pPr>
            <a:lvl9pPr marL="4876869"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95321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E3A2ED9E-23F0-4631-9239-F466A540170E}"/>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3" name="内容占位符 2"/>
          <p:cNvSpPr>
            <a:spLocks noGrp="1"/>
          </p:cNvSpPr>
          <p:nvPr>
            <p:ph idx="1"/>
          </p:nvPr>
        </p:nvSpPr>
        <p:spPr>
          <a:xfrm>
            <a:off x="609601" y="1146823"/>
            <a:ext cx="10972800" cy="49793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A813AB48-3FD0-45B7-998D-DAE2C42D5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10" name="文本框 9">
            <a:extLst>
              <a:ext uri="{FF2B5EF4-FFF2-40B4-BE49-F238E27FC236}">
                <a16:creationId xmlns:a16="http://schemas.microsoft.com/office/drawing/2014/main" id="{6F438833-C0B0-4D14-A01A-5FF15CD47681}"/>
              </a:ext>
            </a:extLst>
          </p:cNvPr>
          <p:cNvSpPr txBox="1"/>
          <p:nvPr userDrawn="1"/>
        </p:nvSpPr>
        <p:spPr>
          <a:xfrm>
            <a:off x="10206326" y="627125"/>
            <a:ext cx="1956258" cy="271485"/>
          </a:xfrm>
          <a:prstGeom prst="rect">
            <a:avLst/>
          </a:prstGeom>
          <a:noFill/>
        </p:spPr>
        <p:txBody>
          <a:bodyPr wrap="square" rtlCol="0">
            <a:spAutoFit/>
          </a:bodyPr>
          <a:lstStyle/>
          <a:p>
            <a:pPr algn="dist"/>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1" name="圆角矩形 1">
            <a:extLst>
              <a:ext uri="{FF2B5EF4-FFF2-40B4-BE49-F238E27FC236}">
                <a16:creationId xmlns:a16="http://schemas.microsoft.com/office/drawing/2014/main" id="{1ACC0964-70D7-400D-9FFC-81207A3975FC}"/>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905">
              <a:solidFill>
                <a:prstClr val="black"/>
              </a:solidFill>
            </a:endParaRPr>
          </a:p>
        </p:txBody>
      </p:sp>
      <p:sp>
        <p:nvSpPr>
          <p:cNvPr id="2" name="标题 1"/>
          <p:cNvSpPr>
            <a:spLocks noGrp="1"/>
          </p:cNvSpPr>
          <p:nvPr>
            <p:ph type="title"/>
          </p:nvPr>
        </p:nvSpPr>
        <p:spPr>
          <a:xfrm>
            <a:off x="601334" y="185830"/>
            <a:ext cx="9081513" cy="612809"/>
          </a:xfrm>
          <a:prstGeom prst="rect">
            <a:avLst/>
          </a:prstGeom>
        </p:spPr>
        <p:txBody>
          <a:bodyPr/>
          <a:lstStyle>
            <a:lvl1pPr>
              <a:defRPr sz="3810"/>
            </a:lvl1pPr>
          </a:lstStyle>
          <a:p>
            <a:r>
              <a:rPr lang="zh-CN" altLang="en-US" dirty="0"/>
              <a:t>单击此处编辑母版标题样式</a:t>
            </a:r>
          </a:p>
        </p:txBody>
      </p:sp>
    </p:spTree>
    <p:extLst>
      <p:ext uri="{BB962C8B-B14F-4D97-AF65-F5344CB8AC3E}">
        <p14:creationId xmlns:p14="http://schemas.microsoft.com/office/powerpoint/2010/main" val="272980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 name="同侧圆角矩形 2">
            <a:extLst>
              <a:ext uri="{FF2B5EF4-FFF2-40B4-BE49-F238E27FC236}">
                <a16:creationId xmlns:a16="http://schemas.microsoft.com/office/drawing/2014/main" id="{DC606D6A-92BD-48B9-B84B-24DF20D69D1E}"/>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963084" y="4406902"/>
            <a:ext cx="10363200" cy="1362074"/>
          </a:xfrm>
          <a:prstGeom prst="rect">
            <a:avLst/>
          </a:prstGeom>
        </p:spPr>
        <p:txBody>
          <a:bodyPr anchor="t"/>
          <a:lstStyle>
            <a:lvl1pPr algn="l">
              <a:defRPr sz="5334" b="1" cap="all"/>
            </a:lvl1pPr>
          </a:lstStyle>
          <a:p>
            <a:r>
              <a:rPr lang="zh-CN" altLang="en-US"/>
              <a:t>单击此处编辑母版标题样式</a:t>
            </a:r>
          </a:p>
        </p:txBody>
      </p:sp>
      <p:sp>
        <p:nvSpPr>
          <p:cNvPr id="3" name="文本占位符 2"/>
          <p:cNvSpPr>
            <a:spLocks noGrp="1"/>
          </p:cNvSpPr>
          <p:nvPr>
            <p:ph type="body" idx="1"/>
          </p:nvPr>
        </p:nvSpPr>
        <p:spPr>
          <a:xfrm>
            <a:off x="963084" y="2906714"/>
            <a:ext cx="10363200" cy="1500186"/>
          </a:xfrm>
        </p:spPr>
        <p:txBody>
          <a:bodyPr anchor="b"/>
          <a:lstStyle>
            <a:lvl1pPr marL="0" indent="0">
              <a:buNone/>
              <a:defRPr sz="2667">
                <a:solidFill>
                  <a:schemeClr val="tx1">
                    <a:tint val="75000"/>
                  </a:schemeClr>
                </a:solidFill>
              </a:defRPr>
            </a:lvl1pPr>
            <a:lvl2pPr marL="609608" indent="0">
              <a:buNone/>
              <a:defRPr sz="2400">
                <a:solidFill>
                  <a:schemeClr val="tx1">
                    <a:tint val="75000"/>
                  </a:schemeClr>
                </a:solidFill>
              </a:defRPr>
            </a:lvl2pPr>
            <a:lvl3pPr marL="1219218" indent="0">
              <a:buNone/>
              <a:defRPr sz="2134">
                <a:solidFill>
                  <a:schemeClr val="tx1">
                    <a:tint val="75000"/>
                  </a:schemeClr>
                </a:solidFill>
              </a:defRPr>
            </a:lvl3pPr>
            <a:lvl4pPr marL="1828826" indent="0">
              <a:buNone/>
              <a:defRPr sz="1867">
                <a:solidFill>
                  <a:schemeClr val="tx1">
                    <a:tint val="75000"/>
                  </a:schemeClr>
                </a:solidFill>
              </a:defRPr>
            </a:lvl4pPr>
            <a:lvl5pPr marL="2438434" indent="0">
              <a:buNone/>
              <a:defRPr sz="1867">
                <a:solidFill>
                  <a:schemeClr val="tx1">
                    <a:tint val="75000"/>
                  </a:schemeClr>
                </a:solidFill>
              </a:defRPr>
            </a:lvl5pPr>
            <a:lvl6pPr marL="3048043" indent="0">
              <a:buNone/>
              <a:defRPr sz="1867">
                <a:solidFill>
                  <a:schemeClr val="tx1">
                    <a:tint val="75000"/>
                  </a:schemeClr>
                </a:solidFill>
              </a:defRPr>
            </a:lvl6pPr>
            <a:lvl7pPr marL="3657652" indent="0">
              <a:buNone/>
              <a:defRPr sz="1867">
                <a:solidFill>
                  <a:schemeClr val="tx1">
                    <a:tint val="75000"/>
                  </a:schemeClr>
                </a:solidFill>
              </a:defRPr>
            </a:lvl7pPr>
            <a:lvl8pPr marL="4267260" indent="0">
              <a:buNone/>
              <a:defRPr sz="1867">
                <a:solidFill>
                  <a:schemeClr val="tx1">
                    <a:tint val="75000"/>
                  </a:schemeClr>
                </a:solidFill>
              </a:defRPr>
            </a:lvl8pPr>
            <a:lvl9pPr marL="4876869"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1E40F4F1-B81E-4B4B-9F2F-97969C26E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9" name="文本框 8">
            <a:extLst>
              <a:ext uri="{FF2B5EF4-FFF2-40B4-BE49-F238E27FC236}">
                <a16:creationId xmlns:a16="http://schemas.microsoft.com/office/drawing/2014/main" id="{C51C73AF-D7CC-4F76-9A4F-FD9AED90D94E}"/>
              </a:ext>
            </a:extLst>
          </p:cNvPr>
          <p:cNvSpPr txBox="1"/>
          <p:nvPr userDrawn="1"/>
        </p:nvSpPr>
        <p:spPr>
          <a:xfrm>
            <a:off x="10206326" y="627125"/>
            <a:ext cx="1956258" cy="271485"/>
          </a:xfrm>
          <a:prstGeom prst="rect">
            <a:avLst/>
          </a:prstGeom>
          <a:noFill/>
        </p:spPr>
        <p:txBody>
          <a:bodyPr wrap="square" rtlCol="0">
            <a:spAutoFit/>
          </a:bodyPr>
          <a:lstStyle/>
          <a:p>
            <a:pPr algn="dist"/>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0" name="圆角矩形 1">
            <a:extLst>
              <a:ext uri="{FF2B5EF4-FFF2-40B4-BE49-F238E27FC236}">
                <a16:creationId xmlns:a16="http://schemas.microsoft.com/office/drawing/2014/main" id="{E2B55AD6-DA99-4576-94DB-6406C94F70E5}"/>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905">
              <a:solidFill>
                <a:prstClr val="black"/>
              </a:solidFill>
            </a:endParaRPr>
          </a:p>
        </p:txBody>
      </p:sp>
    </p:spTree>
    <p:extLst>
      <p:ext uri="{BB962C8B-B14F-4D97-AF65-F5344CB8AC3E}">
        <p14:creationId xmlns:p14="http://schemas.microsoft.com/office/powerpoint/2010/main" val="2087704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48F64987-D40B-4DBD-9B8F-7225FF93289A}"/>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1" name="图片 10">
            <a:extLst>
              <a:ext uri="{FF2B5EF4-FFF2-40B4-BE49-F238E27FC236}">
                <a16:creationId xmlns:a16="http://schemas.microsoft.com/office/drawing/2014/main" id="{6CB501D5-30DB-47E6-BBB0-C48FABA27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13" name="文本框 12">
            <a:extLst>
              <a:ext uri="{FF2B5EF4-FFF2-40B4-BE49-F238E27FC236}">
                <a16:creationId xmlns:a16="http://schemas.microsoft.com/office/drawing/2014/main" id="{C484D8B9-81D1-4DCE-AA58-9091A070E75D}"/>
              </a:ext>
            </a:extLst>
          </p:cNvPr>
          <p:cNvSpPr txBox="1"/>
          <p:nvPr userDrawn="1"/>
        </p:nvSpPr>
        <p:spPr>
          <a:xfrm>
            <a:off x="10206326" y="627125"/>
            <a:ext cx="1956258" cy="263277"/>
          </a:xfrm>
          <a:prstGeom prst="rect">
            <a:avLst/>
          </a:prstGeom>
          <a:noFill/>
        </p:spPr>
        <p:txBody>
          <a:bodyPr wrap="square" rtlCol="0">
            <a:spAutoFit/>
          </a:bodyPr>
          <a:lstStyle/>
          <a:p>
            <a:pPr algn="dist"/>
            <a:r>
              <a:rPr kumimoji="1" lang="zh-CN" altLang="en-US" sz="1111"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11"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11"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圆角矩形 1">
            <a:extLst>
              <a:ext uri="{FF2B5EF4-FFF2-40B4-BE49-F238E27FC236}">
                <a16:creationId xmlns:a16="http://schemas.microsoft.com/office/drawing/2014/main" id="{65C0009B-A7A3-4D7F-A71C-FF7F1C5B21FA}"/>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693">
              <a:solidFill>
                <a:prstClr val="black"/>
              </a:solidFill>
            </a:endParaRPr>
          </a:p>
        </p:txBody>
      </p:sp>
      <p:sp>
        <p:nvSpPr>
          <p:cNvPr id="2" name="标题 1"/>
          <p:cNvSpPr>
            <a:spLocks noGrp="1"/>
          </p:cNvSpPr>
          <p:nvPr>
            <p:ph type="title"/>
          </p:nvPr>
        </p:nvSpPr>
        <p:spPr>
          <a:xfrm>
            <a:off x="609601" y="208473"/>
            <a:ext cx="8852345" cy="612809"/>
          </a:xfrm>
          <a:prstGeom prst="rect">
            <a:avLst/>
          </a:prstGeom>
        </p:spPr>
        <p:txBody>
          <a:bodyPr/>
          <a:lstStyle>
            <a:lvl1pPr>
              <a:defRPr sz="3810"/>
            </a:lvl1pPr>
          </a:lstStyle>
          <a:p>
            <a:r>
              <a:rPr lang="zh-CN" altLang="en-US" dirty="0"/>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1883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同侧圆角矩形 2">
            <a:extLst>
              <a:ext uri="{FF2B5EF4-FFF2-40B4-BE49-F238E27FC236}">
                <a16:creationId xmlns:a16="http://schemas.microsoft.com/office/drawing/2014/main" id="{D44C2BFC-B199-4C7A-82B3-6EAA178C0067}"/>
              </a:ext>
            </a:extLst>
          </p:cNvPr>
          <p:cNvSpPr/>
          <p:nvPr userDrawn="1"/>
        </p:nvSpPr>
        <p:spPr>
          <a:xfrm rot="16200000">
            <a:off x="5608431" y="-5622584"/>
            <a:ext cx="960992" cy="12206152"/>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marL="0" marR="0" lvl="0" indent="0" algn="ctr" defTabSz="483855" eaLnBrk="1" fontAlgn="auto" latinLnBrk="0" hangingPunct="1">
              <a:lnSpc>
                <a:spcPct val="100000"/>
              </a:lnSpc>
              <a:spcBef>
                <a:spcPts val="0"/>
              </a:spcBef>
              <a:spcAft>
                <a:spcPts val="0"/>
              </a:spcAft>
              <a:buClrTx/>
              <a:buSzTx/>
              <a:buFontTx/>
              <a:buNone/>
              <a:tabLst/>
              <a:defRPr/>
            </a:pPr>
            <a:endParaRPr kumimoji="1" lang="zh-CN" altLang="en-US" sz="1905"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3" name="图片 12">
            <a:extLst>
              <a:ext uri="{FF2B5EF4-FFF2-40B4-BE49-F238E27FC236}">
                <a16:creationId xmlns:a16="http://schemas.microsoft.com/office/drawing/2014/main" id="{A40FFE6C-EBED-4FD7-BA62-7A14C7BD2C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770155" y="39555"/>
            <a:ext cx="2334536" cy="689181"/>
          </a:xfrm>
          <a:prstGeom prst="rect">
            <a:avLst/>
          </a:prstGeom>
        </p:spPr>
      </p:pic>
      <p:sp>
        <p:nvSpPr>
          <p:cNvPr id="15" name="文本框 14">
            <a:extLst>
              <a:ext uri="{FF2B5EF4-FFF2-40B4-BE49-F238E27FC236}">
                <a16:creationId xmlns:a16="http://schemas.microsoft.com/office/drawing/2014/main" id="{67EA652D-DE3A-4331-AF24-5E480FA2AA82}"/>
              </a:ext>
            </a:extLst>
          </p:cNvPr>
          <p:cNvSpPr txBox="1"/>
          <p:nvPr userDrawn="1"/>
        </p:nvSpPr>
        <p:spPr>
          <a:xfrm>
            <a:off x="10206326" y="627125"/>
            <a:ext cx="1956258" cy="271485"/>
          </a:xfrm>
          <a:prstGeom prst="rect">
            <a:avLst/>
          </a:prstGeom>
          <a:noFill/>
        </p:spPr>
        <p:txBody>
          <a:bodyPr wrap="square" rtlCol="0">
            <a:spAutoFit/>
          </a:bodyPr>
          <a:lstStyle/>
          <a:p>
            <a:pPr algn="dist"/>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64"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7" name="圆角矩形 1">
            <a:extLst>
              <a:ext uri="{FF2B5EF4-FFF2-40B4-BE49-F238E27FC236}">
                <a16:creationId xmlns:a16="http://schemas.microsoft.com/office/drawing/2014/main" id="{40A981D7-EB4D-43B4-810A-B1513E8F7A44}"/>
              </a:ext>
            </a:extLst>
          </p:cNvPr>
          <p:cNvSpPr/>
          <p:nvPr userDrawn="1"/>
        </p:nvSpPr>
        <p:spPr>
          <a:xfrm>
            <a:off x="315484" y="322570"/>
            <a:ext cx="89792" cy="385606"/>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a:endParaRPr lang="zh-CN" altLang="en-US" sz="1905">
              <a:solidFill>
                <a:prstClr val="black"/>
              </a:solidFill>
            </a:endParaRPr>
          </a:p>
        </p:txBody>
      </p:sp>
      <p:sp>
        <p:nvSpPr>
          <p:cNvPr id="2" name="标题 1"/>
          <p:cNvSpPr>
            <a:spLocks noGrp="1"/>
          </p:cNvSpPr>
          <p:nvPr>
            <p:ph type="title"/>
          </p:nvPr>
        </p:nvSpPr>
        <p:spPr>
          <a:xfrm>
            <a:off x="609601" y="208473"/>
            <a:ext cx="8852345" cy="612809"/>
          </a:xfrm>
          <a:prstGeom prst="rect">
            <a:avLst/>
          </a:prstGeom>
        </p:spPr>
        <p:txBody>
          <a:bodyPr/>
          <a:lstStyle>
            <a:lvl1pPr>
              <a:defRPr sz="3810"/>
            </a:lvl1pPr>
          </a:lstStyle>
          <a:p>
            <a:r>
              <a:rPr lang="zh-CN" altLang="en-US" dirty="0"/>
              <a:t>单击此处编辑母版标题样式</a:t>
            </a:r>
          </a:p>
        </p:txBody>
      </p:sp>
      <p:sp>
        <p:nvSpPr>
          <p:cNvPr id="3" name="文本占位符 2"/>
          <p:cNvSpPr>
            <a:spLocks noGrp="1"/>
          </p:cNvSpPr>
          <p:nvPr>
            <p:ph type="body" idx="1"/>
          </p:nvPr>
        </p:nvSpPr>
        <p:spPr>
          <a:xfrm>
            <a:off x="609601" y="1535113"/>
            <a:ext cx="5386917" cy="639762"/>
          </a:xfrm>
        </p:spPr>
        <p:txBody>
          <a:bodyPr anchor="b"/>
          <a:lstStyle>
            <a:lvl1pPr marL="0" indent="0">
              <a:buNone/>
              <a:defRPr sz="3200" b="1"/>
            </a:lvl1pPr>
            <a:lvl2pPr marL="609608" indent="0">
              <a:buNone/>
              <a:defRPr sz="2667" b="1"/>
            </a:lvl2pPr>
            <a:lvl3pPr marL="1219218" indent="0">
              <a:buNone/>
              <a:defRPr sz="2400" b="1"/>
            </a:lvl3pPr>
            <a:lvl4pPr marL="1828826" indent="0">
              <a:buNone/>
              <a:defRPr sz="2134" b="1"/>
            </a:lvl4pPr>
            <a:lvl5pPr marL="2438434" indent="0">
              <a:buNone/>
              <a:defRPr sz="2134" b="1"/>
            </a:lvl5pPr>
            <a:lvl6pPr marL="3048043" indent="0">
              <a:buNone/>
              <a:defRPr sz="2134" b="1"/>
            </a:lvl6pPr>
            <a:lvl7pPr marL="3657652" indent="0">
              <a:buNone/>
              <a:defRPr sz="2134" b="1"/>
            </a:lvl7pPr>
            <a:lvl8pPr marL="4267260" indent="0">
              <a:buNone/>
              <a:defRPr sz="2134" b="1"/>
            </a:lvl8pPr>
            <a:lvl9pPr marL="4876869" indent="0">
              <a:buNone/>
              <a:defRPr sz="2134"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3200"/>
            </a:lvl1pPr>
            <a:lvl2pPr>
              <a:defRPr sz="2667"/>
            </a:lvl2pPr>
            <a:lvl3pPr>
              <a:defRPr sz="2400"/>
            </a:lvl3pPr>
            <a:lvl4pPr>
              <a:defRPr sz="2134"/>
            </a:lvl4pPr>
            <a:lvl5pPr>
              <a:defRPr sz="2134"/>
            </a:lvl5pPr>
            <a:lvl6pPr>
              <a:defRPr sz="2134"/>
            </a:lvl6pPr>
            <a:lvl7pPr>
              <a:defRPr sz="2134"/>
            </a:lvl7pPr>
            <a:lvl8pPr>
              <a:defRPr sz="2134"/>
            </a:lvl8pPr>
            <a:lvl9pPr>
              <a:defRPr sz="21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4" cy="639762"/>
          </a:xfrm>
        </p:spPr>
        <p:txBody>
          <a:bodyPr anchor="b"/>
          <a:lstStyle>
            <a:lvl1pPr marL="0" indent="0">
              <a:buNone/>
              <a:defRPr sz="3200" b="1"/>
            </a:lvl1pPr>
            <a:lvl2pPr marL="609608" indent="0">
              <a:buNone/>
              <a:defRPr sz="2667" b="1"/>
            </a:lvl2pPr>
            <a:lvl3pPr marL="1219218" indent="0">
              <a:buNone/>
              <a:defRPr sz="2400" b="1"/>
            </a:lvl3pPr>
            <a:lvl4pPr marL="1828826" indent="0">
              <a:buNone/>
              <a:defRPr sz="2134" b="1"/>
            </a:lvl4pPr>
            <a:lvl5pPr marL="2438434" indent="0">
              <a:buNone/>
              <a:defRPr sz="2134" b="1"/>
            </a:lvl5pPr>
            <a:lvl6pPr marL="3048043" indent="0">
              <a:buNone/>
              <a:defRPr sz="2134" b="1"/>
            </a:lvl6pPr>
            <a:lvl7pPr marL="3657652" indent="0">
              <a:buNone/>
              <a:defRPr sz="2134" b="1"/>
            </a:lvl7pPr>
            <a:lvl8pPr marL="4267260" indent="0">
              <a:buNone/>
              <a:defRPr sz="2134" b="1"/>
            </a:lvl8pPr>
            <a:lvl9pPr marL="4876869" indent="0">
              <a:buNone/>
              <a:defRPr sz="2134"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4" cy="3951288"/>
          </a:xfrm>
        </p:spPr>
        <p:txBody>
          <a:bodyPr/>
          <a:lstStyle>
            <a:lvl1pPr>
              <a:defRPr sz="3200"/>
            </a:lvl1pPr>
            <a:lvl2pPr>
              <a:defRPr sz="2667"/>
            </a:lvl2pPr>
            <a:lvl3pPr>
              <a:defRPr sz="2400"/>
            </a:lvl3pPr>
            <a:lvl4pPr>
              <a:defRPr sz="2134"/>
            </a:lvl4pPr>
            <a:lvl5pPr>
              <a:defRPr sz="2134"/>
            </a:lvl5pPr>
            <a:lvl6pPr>
              <a:defRPr sz="2134"/>
            </a:lvl6pPr>
            <a:lvl7pPr>
              <a:defRPr sz="2134"/>
            </a:lvl7pPr>
            <a:lvl8pPr>
              <a:defRPr sz="2134"/>
            </a:lvl8pPr>
            <a:lvl9pPr>
              <a:defRPr sz="213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662553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10F19-8CFC-41BA-AB99-D3970B82F7EB}" type="datetimeFigureOut">
              <a:rPr lang="zh-CN" altLang="en-US" smtClean="0"/>
              <a:t>2020-12-24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7425F-DEC4-4455-AD0B-2B1C49DF35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1"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6"/>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9218"/>
            <a:fld id="{530820CF-B880-4189-942D-D702A7CBA730}" type="datetimeFigureOut">
              <a:rPr lang="zh-CN" altLang="en-US" smtClean="0">
                <a:solidFill>
                  <a:prstClr val="black">
                    <a:tint val="75000"/>
                  </a:prstClr>
                </a:solidFill>
              </a:rPr>
              <a:pPr defTabSz="1219218"/>
              <a:t>2020-12-24</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1" y="6356351"/>
            <a:ext cx="3860800" cy="365126"/>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9218"/>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6"/>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9218"/>
            <a:fld id="{0C913308-F349-4B6D-A68A-DD1791B4A57B}" type="slidenum">
              <a:rPr lang="zh-CN" altLang="en-US" smtClean="0">
                <a:solidFill>
                  <a:prstClr val="black">
                    <a:tint val="75000"/>
                  </a:prstClr>
                </a:solidFill>
              </a:rPr>
              <a:pPr defTabSz="1219218"/>
              <a:t>‹#›</a:t>
            </a:fld>
            <a:endParaRPr lang="zh-CN" altLang="en-US">
              <a:solidFill>
                <a:prstClr val="black">
                  <a:tint val="75000"/>
                </a:prstClr>
              </a:solidFill>
            </a:endParaRPr>
          </a:p>
        </p:txBody>
      </p:sp>
    </p:spTree>
    <p:extLst>
      <p:ext uri="{BB962C8B-B14F-4D97-AF65-F5344CB8AC3E}">
        <p14:creationId xmlns:p14="http://schemas.microsoft.com/office/powerpoint/2010/main" val="676422299"/>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219218" rtl="0" eaLnBrk="1" latinLnBrk="0" hangingPunct="1">
        <a:spcBef>
          <a:spcPct val="0"/>
        </a:spcBef>
        <a:buNone/>
        <a:defRPr sz="4657" kern="1200">
          <a:solidFill>
            <a:schemeClr val="bg1"/>
          </a:solidFill>
          <a:latin typeface="微软雅黑" panose="020B0503020204020204" pitchFamily="34" charset="-122"/>
          <a:ea typeface="微软雅黑" panose="020B0503020204020204" pitchFamily="34" charset="-122"/>
          <a:cs typeface="+mj-cs"/>
        </a:defRPr>
      </a:lvl1pPr>
    </p:titleStyle>
    <p:bodyStyle>
      <a:lvl1pPr marL="457207" indent="-457207" algn="l" defTabSz="1219218"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14" indent="-381005" algn="l" defTabSz="1219218" rtl="0" eaLnBrk="1" latinLnBrk="0" hangingPunct="1">
        <a:spcBef>
          <a:spcPct val="20000"/>
        </a:spcBef>
        <a:buFont typeface="Arial" pitchFamily="34" charset="0"/>
        <a:buChar char="–"/>
        <a:defRPr sz="3734" kern="1200">
          <a:solidFill>
            <a:schemeClr val="tx1"/>
          </a:solidFill>
          <a:latin typeface="+mn-lt"/>
          <a:ea typeface="+mn-ea"/>
          <a:cs typeface="+mn-cs"/>
        </a:defRPr>
      </a:lvl2pPr>
      <a:lvl3pPr marL="1524022" indent="-304804" algn="l" defTabSz="1219218"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30"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38"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48"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56"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64"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73" indent="-304804" algn="l" defTabSz="121921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218" rtl="0" eaLnBrk="1" latinLnBrk="0" hangingPunct="1">
        <a:defRPr sz="2400" kern="1200">
          <a:solidFill>
            <a:schemeClr val="tx1"/>
          </a:solidFill>
          <a:latin typeface="+mn-lt"/>
          <a:ea typeface="+mn-ea"/>
          <a:cs typeface="+mn-cs"/>
        </a:defRPr>
      </a:lvl1pPr>
      <a:lvl2pPr marL="609608" algn="l" defTabSz="1219218" rtl="0" eaLnBrk="1" latinLnBrk="0" hangingPunct="1">
        <a:defRPr sz="2400" kern="1200">
          <a:solidFill>
            <a:schemeClr val="tx1"/>
          </a:solidFill>
          <a:latin typeface="+mn-lt"/>
          <a:ea typeface="+mn-ea"/>
          <a:cs typeface="+mn-cs"/>
        </a:defRPr>
      </a:lvl2pPr>
      <a:lvl3pPr marL="1219218" algn="l" defTabSz="1219218" rtl="0" eaLnBrk="1" latinLnBrk="0" hangingPunct="1">
        <a:defRPr sz="2400" kern="1200">
          <a:solidFill>
            <a:schemeClr val="tx1"/>
          </a:solidFill>
          <a:latin typeface="+mn-lt"/>
          <a:ea typeface="+mn-ea"/>
          <a:cs typeface="+mn-cs"/>
        </a:defRPr>
      </a:lvl3pPr>
      <a:lvl4pPr marL="1828826" algn="l" defTabSz="1219218" rtl="0" eaLnBrk="1" latinLnBrk="0" hangingPunct="1">
        <a:defRPr sz="2400" kern="1200">
          <a:solidFill>
            <a:schemeClr val="tx1"/>
          </a:solidFill>
          <a:latin typeface="+mn-lt"/>
          <a:ea typeface="+mn-ea"/>
          <a:cs typeface="+mn-cs"/>
        </a:defRPr>
      </a:lvl4pPr>
      <a:lvl5pPr marL="2438434" algn="l" defTabSz="1219218" rtl="0" eaLnBrk="1" latinLnBrk="0" hangingPunct="1">
        <a:defRPr sz="2400" kern="1200">
          <a:solidFill>
            <a:schemeClr val="tx1"/>
          </a:solidFill>
          <a:latin typeface="+mn-lt"/>
          <a:ea typeface="+mn-ea"/>
          <a:cs typeface="+mn-cs"/>
        </a:defRPr>
      </a:lvl5pPr>
      <a:lvl6pPr marL="3048043" algn="l" defTabSz="1219218" rtl="0" eaLnBrk="1" latinLnBrk="0" hangingPunct="1">
        <a:defRPr sz="2400" kern="1200">
          <a:solidFill>
            <a:schemeClr val="tx1"/>
          </a:solidFill>
          <a:latin typeface="+mn-lt"/>
          <a:ea typeface="+mn-ea"/>
          <a:cs typeface="+mn-cs"/>
        </a:defRPr>
      </a:lvl6pPr>
      <a:lvl7pPr marL="3657652" algn="l" defTabSz="1219218" rtl="0" eaLnBrk="1" latinLnBrk="0" hangingPunct="1">
        <a:defRPr sz="2400" kern="1200">
          <a:solidFill>
            <a:schemeClr val="tx1"/>
          </a:solidFill>
          <a:latin typeface="+mn-lt"/>
          <a:ea typeface="+mn-ea"/>
          <a:cs typeface="+mn-cs"/>
        </a:defRPr>
      </a:lvl7pPr>
      <a:lvl8pPr marL="4267260" algn="l" defTabSz="1219218" rtl="0" eaLnBrk="1" latinLnBrk="0" hangingPunct="1">
        <a:defRPr sz="2400" kern="1200">
          <a:solidFill>
            <a:schemeClr val="tx1"/>
          </a:solidFill>
          <a:latin typeface="+mn-lt"/>
          <a:ea typeface="+mn-ea"/>
          <a:cs typeface="+mn-cs"/>
        </a:defRPr>
      </a:lvl8pPr>
      <a:lvl9pPr marL="4876869" algn="l" defTabSz="121921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hyperlink" Target="https://www.sciencedirect.com/science/article/pii/S0096300320304689?via%3Dihub#fig0002" TargetMode="External"/><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notesSlide" Target="../notesSlides/notesSlide14.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www.sciencedirect.com/science/article/pii/S0096300320304689?via%3Dihub#eq0002" TargetMode="External"/><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F15ECEC-E04E-4AB4-8DAA-2B240730C9A8}"/>
              </a:ext>
            </a:extLst>
          </p:cNvPr>
          <p:cNvSpPr>
            <a:spLocks noGrp="1"/>
          </p:cNvSpPr>
          <p:nvPr>
            <p:ph type="subTitle" idx="1"/>
          </p:nvPr>
        </p:nvSpPr>
        <p:spPr>
          <a:xfrm>
            <a:off x="151563" y="4511436"/>
            <a:ext cx="11888873" cy="1080572"/>
          </a:xfrm>
        </p:spPr>
        <p:txBody>
          <a:bodyPr>
            <a:normAutofit/>
          </a:bodyPr>
          <a:lstStyle/>
          <a:p>
            <a:r>
              <a:rPr lang="zh-CN" altLang="en-US" sz="3387" b="1" dirty="0">
                <a:latin typeface="Tahoma" panose="020B0604030504040204" pitchFamily="34" charset="0"/>
                <a:ea typeface="Tahoma" panose="020B0604030504040204" pitchFamily="34" charset="0"/>
                <a:cs typeface="Tahoma" panose="020B0604030504040204" pitchFamily="34" charset="0"/>
              </a:rPr>
              <a:t>使用导航元数据在多维数据库中进行范围搜索</a:t>
            </a:r>
          </a:p>
          <a:p>
            <a:endParaRPr lang="zh-CN" altLang="en-US" sz="3387" b="1" dirty="0">
              <a:latin typeface="Tahoma" panose="020B0604030504040204" pitchFamily="34" charset="0"/>
              <a:ea typeface="Tahoma" panose="020B0604030504040204" pitchFamily="34" charset="0"/>
              <a:cs typeface="Tahoma" panose="020B0604030504040204" pitchFamily="34" charset="0"/>
            </a:endParaRPr>
          </a:p>
          <a:p>
            <a:endParaRPr lang="en-US" altLang="zh-CN" sz="3387" b="1" dirty="0">
              <a:latin typeface="Tahoma" panose="020B0604030504040204" pitchFamily="34" charset="0"/>
              <a:ea typeface="Tahoma" panose="020B0604030504040204" pitchFamily="34" charset="0"/>
              <a:cs typeface="Tahoma" panose="020B0604030504040204" pitchFamily="34" charset="0"/>
            </a:endParaRPr>
          </a:p>
        </p:txBody>
      </p:sp>
      <p:sp>
        <p:nvSpPr>
          <p:cNvPr id="4" name="文本框 3">
            <a:extLst>
              <a:ext uri="{FF2B5EF4-FFF2-40B4-BE49-F238E27FC236}">
                <a16:creationId xmlns:a16="http://schemas.microsoft.com/office/drawing/2014/main" id="{5CE3757A-D74A-40D7-BAC1-2E0E0B1F204F}"/>
              </a:ext>
            </a:extLst>
          </p:cNvPr>
          <p:cNvSpPr txBox="1"/>
          <p:nvPr/>
        </p:nvSpPr>
        <p:spPr>
          <a:xfrm>
            <a:off x="1889760" y="5592008"/>
            <a:ext cx="8160209" cy="548292"/>
          </a:xfrm>
          <a:prstGeom prst="rect">
            <a:avLst/>
          </a:prstGeom>
          <a:noFill/>
        </p:spPr>
        <p:txBody>
          <a:bodyPr wrap="square" rtlCol="0">
            <a:spAutoFit/>
          </a:bodyPr>
          <a:lstStyle/>
          <a:p>
            <a:pPr algn="ctr" defTabSz="914341"/>
            <a:r>
              <a:rPr lang="zh-CN" altLang="en-US" sz="2963" dirty="0">
                <a:solidFill>
                  <a:prstClr val="white"/>
                </a:solidFill>
                <a:latin typeface="Calibri"/>
                <a:ea typeface="宋体" panose="02010600030101010101" pitchFamily="2" charset="-122"/>
              </a:rPr>
              <a:t>汇报人：</a:t>
            </a:r>
            <a:r>
              <a:rPr lang="en-US" altLang="zh-CN" sz="2963" dirty="0">
                <a:solidFill>
                  <a:prstClr val="white"/>
                </a:solidFill>
                <a:latin typeface="Calibri"/>
                <a:ea typeface="宋体" panose="02010600030101010101" pitchFamily="2" charset="-122"/>
              </a:rPr>
              <a:t>S320067103 </a:t>
            </a:r>
            <a:r>
              <a:rPr lang="zh-CN" altLang="en-US" sz="2963" dirty="0">
                <a:solidFill>
                  <a:prstClr val="white"/>
                </a:solidFill>
                <a:latin typeface="Calibri"/>
                <a:ea typeface="宋体" panose="02010600030101010101" pitchFamily="2" charset="-122"/>
              </a:rPr>
              <a:t>杨凤男</a:t>
            </a:r>
            <a:endParaRPr lang="en-US" altLang="zh-CN" sz="2963" dirty="0">
              <a:solidFill>
                <a:prstClr val="white"/>
              </a:solidFill>
              <a:latin typeface="Calibri"/>
              <a:ea typeface="宋体" panose="02010600030101010101" pitchFamily="2" charset="-122"/>
            </a:endParaRPr>
          </a:p>
        </p:txBody>
      </p:sp>
      <p:sp>
        <p:nvSpPr>
          <p:cNvPr id="6" name="标题 5">
            <a:extLst>
              <a:ext uri="{FF2B5EF4-FFF2-40B4-BE49-F238E27FC236}">
                <a16:creationId xmlns:a16="http://schemas.microsoft.com/office/drawing/2014/main" id="{C72F8439-4A2E-424E-AEFF-8A0B3AA4A932}"/>
              </a:ext>
            </a:extLst>
          </p:cNvPr>
          <p:cNvSpPr>
            <a:spLocks noGrp="1"/>
          </p:cNvSpPr>
          <p:nvPr>
            <p:ph type="ctrTitle"/>
          </p:nvPr>
        </p:nvSpPr>
        <p:spPr>
          <a:xfrm>
            <a:off x="657664" y="1607099"/>
            <a:ext cx="11534336" cy="2187661"/>
          </a:xfrm>
        </p:spPr>
        <p:txBody>
          <a:bodyPr/>
          <a:lstStyle/>
          <a:p>
            <a:br>
              <a:rPr lang="en-US" altLang="zh-CN" sz="3600" b="1" dirty="0">
                <a:ea typeface="宋体" panose="02010600030101010101" pitchFamily="2" charset="-122"/>
              </a:rPr>
            </a:br>
            <a:r>
              <a:rPr lang="en-US" altLang="zh-CN" sz="3600" b="1" dirty="0">
                <a:ea typeface="宋体" panose="02010600030101010101" pitchFamily="2" charset="-122"/>
              </a:rPr>
              <a:t>Range searching in multidimensional databases using  navigation metadata</a:t>
            </a:r>
            <a:endParaRPr lang="zh-CN" altLang="en-US" sz="3600" b="1" dirty="0"/>
          </a:p>
        </p:txBody>
      </p:sp>
    </p:spTree>
    <p:extLst>
      <p:ext uri="{BB962C8B-B14F-4D97-AF65-F5344CB8AC3E}">
        <p14:creationId xmlns:p14="http://schemas.microsoft.com/office/powerpoint/2010/main" val="3590335573"/>
      </p:ext>
    </p:extLst>
  </p:cSld>
  <p:clrMapOvr>
    <a:masterClrMapping/>
  </p:clrMapOvr>
  <mc:AlternateContent xmlns:mc="http://schemas.openxmlformats.org/markup-compatibility/2006" xmlns:p14="http://schemas.microsoft.com/office/powerpoint/2010/main">
    <mc:Choice Requires="p14">
      <p:transition spd="slow" p14:dur="2000" advTm="828"/>
    </mc:Choice>
    <mc:Fallback xmlns="">
      <p:transition spd="slow" advTm="8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9194582" y="-210313"/>
            <a:ext cx="2978583" cy="3546839"/>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5095305" y="-2438959"/>
            <a:ext cx="1978983" cy="12176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39042" y="3068009"/>
            <a:ext cx="7297946" cy="1041704"/>
          </a:xfrm>
          <a:prstGeom prst="rect">
            <a:avLst/>
          </a:prstGeom>
          <a:noFill/>
        </p:spPr>
        <p:txBody>
          <a:bodyPr wrap="none" lIns="0" tIns="0" rIns="0" bIns="0" anchor="ctr" anchorCtr="0">
            <a:normAutofit/>
          </a:bodyPr>
          <a:lstStyle/>
          <a:p>
            <a:pPr algn="ctr"/>
            <a:r>
              <a:rPr kumimoji="1" lang="zh-CN" altLang="en-US" sz="5715" dirty="0">
                <a:solidFill>
                  <a:schemeClr val="bg1"/>
                </a:solidFill>
                <a:latin typeface="微软雅黑" panose="020B0503020204020204" pitchFamily="34" charset="-122"/>
                <a:ea typeface="微软雅黑" panose="020B0503020204020204" pitchFamily="34" charset="-122"/>
              </a:rPr>
              <a:t>算法复杂性</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85890" y="2760549"/>
            <a:ext cx="1662512" cy="1662512"/>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4">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3387" dirty="0">
                  <a:solidFill>
                    <a:srgbClr val="0066B2"/>
                  </a:solidFill>
                  <a:cs typeface="+mn-ea"/>
                  <a:sym typeface="+mn-lt"/>
                </a:rPr>
                <a:t>03</a:t>
              </a:r>
              <a:endParaRPr lang="zh-CN" altLang="en-US" sz="2963" dirty="0">
                <a:solidFill>
                  <a:srgbClr val="0066B2"/>
                </a:solidFill>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1693" b="1" dirty="0">
                  <a:solidFill>
                    <a:srgbClr val="0066B2"/>
                  </a:solidFill>
                  <a:cs typeface="+mn-ea"/>
                  <a:sym typeface="+mn-lt"/>
                </a:rPr>
                <a:t>PART</a:t>
              </a:r>
              <a:endParaRPr lang="zh-CN" altLang="en-US" sz="1482" dirty="0">
                <a:solidFill>
                  <a:srgbClr val="0066B2"/>
                </a:solidFill>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0452" y="6033915"/>
            <a:ext cx="2335334" cy="689581"/>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66214" y="6185275"/>
            <a:ext cx="2530489" cy="352854"/>
          </a:xfrm>
          <a:prstGeom prst="rect">
            <a:avLst/>
          </a:prstGeom>
          <a:noFill/>
        </p:spPr>
        <p:txBody>
          <a:bodyPr wrap="square" rtlCol="0">
            <a:spAutoFit/>
          </a:bodyPr>
          <a:lstStyle/>
          <a:p>
            <a:pPr algn="dist"/>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3195086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5" y="231140"/>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算法复杂性</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17" name="文本框 16"/>
          <p:cNvSpPr txBox="1"/>
          <p:nvPr/>
        </p:nvSpPr>
        <p:spPr>
          <a:xfrm>
            <a:off x="152730" y="1057066"/>
            <a:ext cx="4463768" cy="5569794"/>
          </a:xfrm>
          <a:prstGeom prst="rect">
            <a:avLst/>
          </a:prstGeom>
          <a:noFill/>
        </p:spPr>
        <p:txBody>
          <a:bodyPr wrap="square" rtlCol="0">
            <a:spAutoFit/>
          </a:bodyPr>
          <a:lstStyle/>
          <a:p>
            <a:pPr>
              <a:lnSpc>
                <a:spcPct val="150000"/>
              </a:lnSpc>
            </a:pPr>
            <a:r>
              <a:rPr lang="zh-CN" altLang="en-US" sz="2400" b="0" i="0" dirty="0">
                <a:solidFill>
                  <a:srgbClr val="2E2E2E"/>
                </a:solidFill>
                <a:effectLst/>
                <a:latin typeface="NexusSerif"/>
              </a:rPr>
              <a:t>搜索算法最有趣的性能指标之一是算法复杂性，现在的目标是确定必须评估的单元格数，因为这将确定在后处理过程中需要检查的元素的平均数量。在均匀分布中，检索到的元素 （</a:t>
            </a:r>
            <a:r>
              <a:rPr lang="en-US" altLang="zh-CN" sz="2400" b="0" i="1" dirty="0">
                <a:solidFill>
                  <a:srgbClr val="2E2E2E"/>
                </a:solidFill>
                <a:effectLst/>
                <a:latin typeface="NexusSerif"/>
              </a:rPr>
              <a:t>k</a:t>
            </a:r>
            <a:r>
              <a:rPr lang="zh-CN" altLang="en-US" sz="2400" b="0" i="0" dirty="0">
                <a:solidFill>
                  <a:srgbClr val="2E2E2E"/>
                </a:solidFill>
                <a:effectLst/>
                <a:latin typeface="NexusSerif"/>
              </a:rPr>
              <a:t>） 和数据库大小之间的比率与计算单元格数与单元格总数之比成正比。这意味着，如果研究了所有维度，则应满足以下关系：</a:t>
            </a:r>
            <a:endParaRPr lang="en-US" altLang="zh-CN" sz="2400" dirty="0">
              <a:latin typeface="宋体" panose="02010600030101010101" pitchFamily="2" charset="-122"/>
              <a:ea typeface="宋体" panose="02010600030101010101" pitchFamily="2" charset="-122"/>
              <a:cs typeface="宋体" panose="02010600030101010101" pitchFamily="2" charset="-122"/>
            </a:endParaRPr>
          </a:p>
        </p:txBody>
      </p:sp>
      <p:pic>
        <p:nvPicPr>
          <p:cNvPr id="3" name="图片 2">
            <a:extLst>
              <a:ext uri="{FF2B5EF4-FFF2-40B4-BE49-F238E27FC236}">
                <a16:creationId xmlns:a16="http://schemas.microsoft.com/office/drawing/2014/main" id="{F66116FB-0CAA-4BB5-A68B-9BF21C023E79}"/>
              </a:ext>
            </a:extLst>
          </p:cNvPr>
          <p:cNvPicPr>
            <a:picLocks noChangeAspect="1"/>
          </p:cNvPicPr>
          <p:nvPr/>
        </p:nvPicPr>
        <p:blipFill>
          <a:blip r:embed="rId6"/>
          <a:stretch>
            <a:fillRect/>
          </a:stretch>
        </p:blipFill>
        <p:spPr>
          <a:xfrm>
            <a:off x="4837349" y="1057066"/>
            <a:ext cx="6683319" cy="5433531"/>
          </a:xfrm>
          <a:prstGeom prst="rect">
            <a:avLst/>
          </a:prstGeom>
        </p:spPr>
      </p:pic>
    </p:spTree>
    <p:extLst>
      <p:ext uri="{BB962C8B-B14F-4D97-AF65-F5344CB8AC3E}">
        <p14:creationId xmlns:p14="http://schemas.microsoft.com/office/powerpoint/2010/main" val="313032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9194582" y="-210313"/>
            <a:ext cx="2978583" cy="3546839"/>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5095305" y="-2438959"/>
            <a:ext cx="1978983" cy="12176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39042" y="3068009"/>
            <a:ext cx="7297946" cy="1041704"/>
          </a:xfrm>
          <a:prstGeom prst="rect">
            <a:avLst/>
          </a:prstGeom>
          <a:noFill/>
        </p:spPr>
        <p:txBody>
          <a:bodyPr wrap="none" lIns="0" tIns="0" rIns="0" bIns="0" anchor="ctr" anchorCtr="0">
            <a:normAutofit/>
          </a:bodyPr>
          <a:lstStyle/>
          <a:p>
            <a:pPr algn="ctr"/>
            <a:r>
              <a:rPr kumimoji="1" lang="zh-CN" altLang="en-US" sz="5715" dirty="0">
                <a:solidFill>
                  <a:schemeClr val="bg1"/>
                </a:solidFill>
                <a:latin typeface="微软雅黑" panose="020B0503020204020204" pitchFamily="34" charset="-122"/>
                <a:ea typeface="微软雅黑" panose="020B0503020204020204" pitchFamily="34" charset="-122"/>
              </a:rPr>
              <a:t>速度性能</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85890" y="2760549"/>
            <a:ext cx="1662512" cy="1662512"/>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4">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3387" dirty="0">
                  <a:solidFill>
                    <a:srgbClr val="0066B2"/>
                  </a:solidFill>
                  <a:cs typeface="+mn-ea"/>
                  <a:sym typeface="+mn-lt"/>
                </a:rPr>
                <a:t>04</a:t>
              </a:r>
              <a:endParaRPr lang="zh-CN" altLang="en-US" sz="2963" dirty="0">
                <a:solidFill>
                  <a:srgbClr val="0066B2"/>
                </a:solidFill>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1693" b="1" dirty="0">
                  <a:solidFill>
                    <a:srgbClr val="0066B2"/>
                  </a:solidFill>
                  <a:cs typeface="+mn-ea"/>
                  <a:sym typeface="+mn-lt"/>
                </a:rPr>
                <a:t>PART</a:t>
              </a:r>
              <a:endParaRPr lang="zh-CN" altLang="en-US" sz="1482" dirty="0">
                <a:solidFill>
                  <a:srgbClr val="0066B2"/>
                </a:solidFill>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0452" y="6033915"/>
            <a:ext cx="2335334" cy="689581"/>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66214" y="6185275"/>
            <a:ext cx="2530489" cy="352854"/>
          </a:xfrm>
          <a:prstGeom prst="rect">
            <a:avLst/>
          </a:prstGeom>
          <a:noFill/>
        </p:spPr>
        <p:txBody>
          <a:bodyPr wrap="square" rtlCol="0">
            <a:spAutoFit/>
          </a:bodyPr>
          <a:lstStyle/>
          <a:p>
            <a:pPr algn="dist"/>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21612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速度性能</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3" name="文本框 2">
            <a:extLst>
              <a:ext uri="{FF2B5EF4-FFF2-40B4-BE49-F238E27FC236}">
                <a16:creationId xmlns:a16="http://schemas.microsoft.com/office/drawing/2014/main" id="{A16C2A7E-9BDC-4EBC-ABF9-E61EAA902953}"/>
              </a:ext>
            </a:extLst>
          </p:cNvPr>
          <p:cNvSpPr txBox="1"/>
          <p:nvPr/>
        </p:nvSpPr>
        <p:spPr>
          <a:xfrm>
            <a:off x="791259" y="954781"/>
            <a:ext cx="9946005" cy="1938992"/>
          </a:xfrm>
          <a:prstGeom prst="rect">
            <a:avLst/>
          </a:prstGeom>
          <a:noFill/>
        </p:spPr>
        <p:txBody>
          <a:bodyPr wrap="square" rtlCol="0">
            <a:spAutoFit/>
          </a:bodyPr>
          <a:lstStyle/>
          <a:p>
            <a:r>
              <a:rPr lang="zh-CN" altLang="en-US" sz="2000" b="0" i="0" dirty="0">
                <a:solidFill>
                  <a:srgbClr val="2E2E2E"/>
                </a:solidFill>
                <a:effectLst/>
                <a:latin typeface="NexusSerif"/>
              </a:rPr>
              <a:t>在本节中，我们将对所述算法的速度性能进行研究，并将其与蛮力方法进行比较。在这方面，使用了两个包含</a:t>
            </a:r>
            <a:r>
              <a:rPr lang="en-US" altLang="zh-CN" sz="2000" b="0" i="0" dirty="0">
                <a:solidFill>
                  <a:srgbClr val="2E2E2E"/>
                </a:solidFill>
                <a:effectLst/>
                <a:latin typeface="NexusSerif"/>
              </a:rPr>
              <a:t>800</a:t>
            </a:r>
            <a:r>
              <a:rPr lang="zh-CN" altLang="en-US" sz="2000" b="0" i="0" dirty="0">
                <a:solidFill>
                  <a:srgbClr val="2E2E2E"/>
                </a:solidFill>
                <a:effectLst/>
                <a:latin typeface="NexusSerif"/>
              </a:rPr>
              <a:t>万要素的不同数据库。第一个数据库基于空间中点的均匀随机分布生成。第二个数据库基于下图</a:t>
            </a:r>
            <a:r>
              <a:rPr lang="en-US" altLang="zh-CN" sz="2000" b="0" i="0" u="none" strike="noStrike" dirty="0">
                <a:solidFill>
                  <a:srgbClr val="4472C4"/>
                </a:solidFill>
                <a:effectLst/>
                <a:latin typeface="NexusSerif"/>
                <a:hlinkClick r:id="rId6">
                  <a:extLst>
                    <a:ext uri="{A12FA001-AC4F-418D-AE19-62706E023703}">
                      <ahyp:hlinkClr xmlns:ahyp="http://schemas.microsoft.com/office/drawing/2018/hyperlinkcolor" val="tx"/>
                    </a:ext>
                  </a:extLst>
                </a:hlinkClick>
              </a:rPr>
              <a:t> </a:t>
            </a:r>
            <a:r>
              <a:rPr lang="zh-CN" altLang="en-US" sz="2000" b="0" i="0" strike="noStrike" dirty="0">
                <a:effectLst/>
                <a:latin typeface="NexusSerif"/>
                <a:hlinkClick r:id="rId6">
                  <a:extLst>
                    <a:ext uri="{A12FA001-AC4F-418D-AE19-62706E023703}">
                      <ahyp:hlinkClr xmlns:ahyp="http://schemas.microsoft.com/office/drawing/2018/hyperlinkcolor" val="tx"/>
                    </a:ext>
                  </a:extLst>
                </a:hlinkClick>
              </a:rPr>
              <a:t>中显示的彩色图像</a:t>
            </a:r>
            <a:r>
              <a:rPr lang="zh-CN" altLang="en-US" sz="2000" b="0" i="0" dirty="0">
                <a:solidFill>
                  <a:srgbClr val="2E2E2E"/>
                </a:solidFill>
                <a:effectLst/>
                <a:latin typeface="NexusSerif"/>
              </a:rPr>
              <a:t>。在那里，每个元素对应于图像中的像素，而搜索空间的尺寸对应于颜色空间中像素的位置（红色、蓝色和绿色）。如果需要更多尺寸，这些组件将重复为新尺寸。这样，我们提出了统一和非统一数据库算法的速度性能。</a:t>
            </a:r>
            <a:endParaRPr lang="zh-CN" altLang="en-US" sz="2000" dirty="0"/>
          </a:p>
        </p:txBody>
      </p:sp>
      <p:pic>
        <p:nvPicPr>
          <p:cNvPr id="5" name="图片 4">
            <a:extLst>
              <a:ext uri="{FF2B5EF4-FFF2-40B4-BE49-F238E27FC236}">
                <a16:creationId xmlns:a16="http://schemas.microsoft.com/office/drawing/2014/main" id="{FB5BCF75-967F-47B2-9BFE-B11F9234BA53}"/>
              </a:ext>
            </a:extLst>
          </p:cNvPr>
          <p:cNvPicPr>
            <a:picLocks noChangeAspect="1"/>
          </p:cNvPicPr>
          <p:nvPr/>
        </p:nvPicPr>
        <p:blipFill>
          <a:blip r:embed="rId7"/>
          <a:stretch>
            <a:fillRect/>
          </a:stretch>
        </p:blipFill>
        <p:spPr>
          <a:xfrm>
            <a:off x="3066782" y="2893773"/>
            <a:ext cx="5162818" cy="3634980"/>
          </a:xfrm>
          <a:prstGeom prst="rect">
            <a:avLst/>
          </a:prstGeom>
        </p:spPr>
      </p:pic>
    </p:spTree>
    <p:extLst>
      <p:ext uri="{BB962C8B-B14F-4D97-AF65-F5344CB8AC3E}">
        <p14:creationId xmlns:p14="http://schemas.microsoft.com/office/powerpoint/2010/main" val="3995005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速度性能</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pic>
        <p:nvPicPr>
          <p:cNvPr id="4" name="图片 3">
            <a:extLst>
              <a:ext uri="{FF2B5EF4-FFF2-40B4-BE49-F238E27FC236}">
                <a16:creationId xmlns:a16="http://schemas.microsoft.com/office/drawing/2014/main" id="{2FF762FA-2611-48A3-8403-4D2236878F93}"/>
              </a:ext>
            </a:extLst>
          </p:cNvPr>
          <p:cNvPicPr>
            <a:picLocks noChangeAspect="1"/>
          </p:cNvPicPr>
          <p:nvPr/>
        </p:nvPicPr>
        <p:blipFill>
          <a:blip r:embed="rId6"/>
          <a:stretch>
            <a:fillRect/>
          </a:stretch>
        </p:blipFill>
        <p:spPr>
          <a:xfrm>
            <a:off x="521335" y="924336"/>
            <a:ext cx="4000847" cy="2804403"/>
          </a:xfrm>
          <a:prstGeom prst="rect">
            <a:avLst/>
          </a:prstGeom>
        </p:spPr>
      </p:pic>
      <p:pic>
        <p:nvPicPr>
          <p:cNvPr id="7" name="图片 6">
            <a:extLst>
              <a:ext uri="{FF2B5EF4-FFF2-40B4-BE49-F238E27FC236}">
                <a16:creationId xmlns:a16="http://schemas.microsoft.com/office/drawing/2014/main" id="{DD7EA171-DD92-4551-86DC-9D73B370623E}"/>
              </a:ext>
            </a:extLst>
          </p:cNvPr>
          <p:cNvPicPr>
            <a:picLocks noChangeAspect="1"/>
          </p:cNvPicPr>
          <p:nvPr/>
        </p:nvPicPr>
        <p:blipFill>
          <a:blip r:embed="rId7"/>
          <a:stretch>
            <a:fillRect/>
          </a:stretch>
        </p:blipFill>
        <p:spPr>
          <a:xfrm>
            <a:off x="5005983" y="936746"/>
            <a:ext cx="4122777" cy="2926334"/>
          </a:xfrm>
          <a:prstGeom prst="rect">
            <a:avLst/>
          </a:prstGeom>
        </p:spPr>
      </p:pic>
      <p:pic>
        <p:nvPicPr>
          <p:cNvPr id="11" name="图片 10">
            <a:extLst>
              <a:ext uri="{FF2B5EF4-FFF2-40B4-BE49-F238E27FC236}">
                <a16:creationId xmlns:a16="http://schemas.microsoft.com/office/drawing/2014/main" id="{3546B22E-5B06-456F-8576-ACEB0A850E21}"/>
              </a:ext>
            </a:extLst>
          </p:cNvPr>
          <p:cNvPicPr>
            <a:picLocks noChangeAspect="1"/>
          </p:cNvPicPr>
          <p:nvPr/>
        </p:nvPicPr>
        <p:blipFill>
          <a:blip r:embed="rId8"/>
          <a:stretch>
            <a:fillRect/>
          </a:stretch>
        </p:blipFill>
        <p:spPr>
          <a:xfrm>
            <a:off x="1749841" y="3849389"/>
            <a:ext cx="4130398" cy="3025402"/>
          </a:xfrm>
          <a:prstGeom prst="rect">
            <a:avLst/>
          </a:prstGeom>
        </p:spPr>
      </p:pic>
      <p:pic>
        <p:nvPicPr>
          <p:cNvPr id="13" name="图片 12">
            <a:extLst>
              <a:ext uri="{FF2B5EF4-FFF2-40B4-BE49-F238E27FC236}">
                <a16:creationId xmlns:a16="http://schemas.microsoft.com/office/drawing/2014/main" id="{5374EDA9-C46B-4829-813C-2450538CE961}"/>
              </a:ext>
            </a:extLst>
          </p:cNvPr>
          <p:cNvPicPr>
            <a:picLocks noChangeAspect="1"/>
          </p:cNvPicPr>
          <p:nvPr/>
        </p:nvPicPr>
        <p:blipFill>
          <a:blip r:embed="rId9"/>
          <a:stretch>
            <a:fillRect/>
          </a:stretch>
        </p:blipFill>
        <p:spPr>
          <a:xfrm>
            <a:off x="6754494" y="3863080"/>
            <a:ext cx="4275190" cy="2994920"/>
          </a:xfrm>
          <a:prstGeom prst="rect">
            <a:avLst/>
          </a:prstGeom>
        </p:spPr>
      </p:pic>
    </p:spTree>
    <p:extLst>
      <p:ext uri="{BB962C8B-B14F-4D97-AF65-F5344CB8AC3E}">
        <p14:creationId xmlns:p14="http://schemas.microsoft.com/office/powerpoint/2010/main" val="269340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9194582" y="-210313"/>
            <a:ext cx="2978583" cy="3546839"/>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5095305" y="-2438959"/>
            <a:ext cx="1978983" cy="12176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39042" y="3068009"/>
            <a:ext cx="7297946" cy="1041704"/>
          </a:xfrm>
          <a:prstGeom prst="rect">
            <a:avLst/>
          </a:prstGeom>
          <a:noFill/>
        </p:spPr>
        <p:txBody>
          <a:bodyPr wrap="none" lIns="0" tIns="0" rIns="0" bIns="0" anchor="ctr" anchorCtr="0">
            <a:normAutofit/>
          </a:bodyPr>
          <a:lstStyle/>
          <a:p>
            <a:pPr algn="ctr"/>
            <a:r>
              <a:rPr kumimoji="1" lang="zh-CN" altLang="en-US" sz="5715" dirty="0">
                <a:solidFill>
                  <a:schemeClr val="bg1"/>
                </a:solidFill>
                <a:latin typeface="微软雅黑" panose="020B0503020204020204" pitchFamily="34" charset="-122"/>
                <a:ea typeface="微软雅黑" panose="020B0503020204020204" pitchFamily="34" charset="-122"/>
              </a:rPr>
              <a:t>结语</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85890" y="2760549"/>
            <a:ext cx="1662512" cy="1662512"/>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4">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388588" y="1615126"/>
              <a:ext cx="1827555" cy="9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3387" dirty="0">
                  <a:solidFill>
                    <a:srgbClr val="0066B2"/>
                  </a:solidFill>
                  <a:cs typeface="+mn-ea"/>
                  <a:sym typeface="+mn-lt"/>
                </a:rPr>
                <a:t>05</a:t>
              </a:r>
              <a:endParaRPr lang="zh-CN" altLang="en-US" sz="2963" dirty="0">
                <a:solidFill>
                  <a:srgbClr val="0066B2"/>
                </a:solidFill>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1693" b="1" dirty="0">
                  <a:solidFill>
                    <a:srgbClr val="0066B2"/>
                  </a:solidFill>
                  <a:cs typeface="+mn-ea"/>
                  <a:sym typeface="+mn-lt"/>
                </a:rPr>
                <a:t>PART</a:t>
              </a:r>
              <a:endParaRPr lang="zh-CN" altLang="en-US" sz="1482" dirty="0">
                <a:solidFill>
                  <a:srgbClr val="0066B2"/>
                </a:solidFill>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0452" y="6033915"/>
            <a:ext cx="2335334" cy="689581"/>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66214" y="6185275"/>
            <a:ext cx="2530489" cy="352854"/>
          </a:xfrm>
          <a:prstGeom prst="rect">
            <a:avLst/>
          </a:prstGeom>
          <a:noFill/>
        </p:spPr>
        <p:txBody>
          <a:bodyPr wrap="square" rtlCol="0">
            <a:spAutoFit/>
          </a:bodyPr>
          <a:lstStyle/>
          <a:p>
            <a:pPr algn="dist"/>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12048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速度性能</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3" name="文本框 2">
            <a:extLst>
              <a:ext uri="{FF2B5EF4-FFF2-40B4-BE49-F238E27FC236}">
                <a16:creationId xmlns:a16="http://schemas.microsoft.com/office/drawing/2014/main" id="{A16C2A7E-9BDC-4EBC-ABF9-E61EAA902953}"/>
              </a:ext>
            </a:extLst>
          </p:cNvPr>
          <p:cNvSpPr txBox="1"/>
          <p:nvPr/>
        </p:nvSpPr>
        <p:spPr>
          <a:xfrm>
            <a:off x="706755" y="1162050"/>
            <a:ext cx="9921240" cy="5262979"/>
          </a:xfrm>
          <a:prstGeom prst="rect">
            <a:avLst/>
          </a:prstGeom>
          <a:noFill/>
        </p:spPr>
        <p:txBody>
          <a:bodyPr wrap="square" rtlCol="0">
            <a:spAutoFit/>
          </a:bodyPr>
          <a:lstStyle/>
          <a:p>
            <a:r>
              <a:rPr lang="zh-CN" altLang="en-US" sz="2400" b="0" i="0" dirty="0">
                <a:solidFill>
                  <a:srgbClr val="2E2E2E"/>
                </a:solidFill>
                <a:effectLst/>
                <a:latin typeface="NexusSerif"/>
              </a:rPr>
              <a:t>本文介绍了</a:t>
            </a:r>
            <a:r>
              <a:rPr lang="en-US" altLang="zh-CN" sz="2400" b="0" i="0" dirty="0">
                <a:solidFill>
                  <a:srgbClr val="2E2E2E"/>
                </a:solidFill>
                <a:effectLst/>
                <a:latin typeface="NexusSerif"/>
              </a:rPr>
              <a:t>Web</a:t>
            </a:r>
            <a:r>
              <a:rPr lang="zh-CN" altLang="en-US" sz="2400" b="0" i="0" dirty="0">
                <a:solidFill>
                  <a:srgbClr val="2E2E2E"/>
                </a:solidFill>
                <a:effectLst/>
                <a:latin typeface="NexusSerif"/>
              </a:rPr>
              <a:t>单元算法，这是一种在多维静态数据库中执行正交范围搜索的新技术。该方法已证明比蛮力更快，但在检索到的元素数量与数据库的元素数量相同的情况下。在这方面，所呈现的算法具有</a:t>
            </a:r>
            <a:r>
              <a:rPr lang="zh-CN" altLang="en-US" sz="2400" b="0" i="1" dirty="0">
                <a:solidFill>
                  <a:srgbClr val="2E2E2E"/>
                </a:solidFill>
                <a:effectLst/>
                <a:latin typeface="NexusSerif"/>
              </a:rPr>
              <a:t>平均复杂性，即数据库的元素</a:t>
            </a:r>
            <a:r>
              <a:rPr lang="zh-CN" altLang="en-US" sz="2400" b="0" i="0" dirty="0">
                <a:solidFill>
                  <a:srgbClr val="2E2E2E"/>
                </a:solidFill>
                <a:effectLst/>
                <a:latin typeface="NexusSerif"/>
              </a:rPr>
              <a:t>数</a:t>
            </a:r>
            <a:r>
              <a:rPr lang="zh-CN" altLang="en-US" sz="2400" b="0" i="1" dirty="0">
                <a:solidFill>
                  <a:srgbClr val="2E2E2E"/>
                </a:solidFill>
                <a:effectLst/>
                <a:latin typeface="NexusSerif"/>
              </a:rPr>
              <a:t>、问题的维度、</a:t>
            </a:r>
            <a:r>
              <a:rPr lang="en-US" altLang="zh-CN" sz="2400" b="0" i="1" dirty="0">
                <a:solidFill>
                  <a:srgbClr val="2E2E2E"/>
                </a:solidFill>
                <a:effectLst/>
                <a:latin typeface="NexusSerif"/>
              </a:rPr>
              <a:t>k</a:t>
            </a:r>
            <a:r>
              <a:rPr lang="zh-CN" altLang="en-US" sz="2400" b="0" i="0" dirty="0">
                <a:solidFill>
                  <a:srgbClr val="2E2E2E"/>
                </a:solidFill>
                <a:effectLst/>
                <a:latin typeface="NexusSerif"/>
              </a:rPr>
              <a:t>检索的元素数以及定义网格的维度子集。这项工作进行的性能测试从质量上证实了这种复杂性。</a:t>
            </a:r>
            <a:endParaRPr lang="en-US" altLang="zh-CN" sz="2400" b="0" i="0" dirty="0">
              <a:solidFill>
                <a:srgbClr val="2E2E2E"/>
              </a:solidFill>
              <a:effectLst/>
              <a:latin typeface="NexusSerif"/>
            </a:endParaRPr>
          </a:p>
          <a:p>
            <a:r>
              <a:rPr lang="en-US" altLang="zh-CN" sz="2400" b="0" i="0" dirty="0">
                <a:solidFill>
                  <a:srgbClr val="2E2E2E"/>
                </a:solidFill>
                <a:effectLst/>
                <a:latin typeface="NexusSerif"/>
              </a:rPr>
              <a:t>Web </a:t>
            </a:r>
            <a:r>
              <a:rPr lang="zh-CN" altLang="en-US" sz="2400" b="0" i="0" dirty="0">
                <a:solidFill>
                  <a:srgbClr val="2E2E2E"/>
                </a:solidFill>
                <a:effectLst/>
                <a:latin typeface="NexusSerif"/>
              </a:rPr>
              <a:t>单元算法基于生成一组导航元数据的想法，该元数据允许算法在搜索空间的不同区域之间轻松移动。为此，首先在包含维度子集的投影空间中定义网格，这样网格生成的单元格数总是小于数据库的元素数。然后，根据定义的网格生成导航元数据，并基于每个网格的代表性元素。这允许快速访问网格单元格中包含的任何元素。</a:t>
            </a:r>
            <a:endParaRPr lang="en-US" altLang="zh-CN" sz="2400" dirty="0">
              <a:solidFill>
                <a:srgbClr val="2E2E2E"/>
              </a:solidFill>
              <a:latin typeface="NexusSerif"/>
            </a:endParaRPr>
          </a:p>
          <a:p>
            <a:r>
              <a:rPr lang="zh-CN" altLang="en-US" sz="2400" b="0" i="0" dirty="0">
                <a:solidFill>
                  <a:srgbClr val="2E2E2E"/>
                </a:solidFill>
                <a:effectLst/>
                <a:latin typeface="NexusSerif"/>
              </a:rPr>
              <a:t>该算法还允许适应问题的具体要求来解决。例如，可以修改网格的大小，以减少必须评估的单元格数。特别是，如果单元格数量增加，算法可以提供更好的近似搜索范围，但代价是必须评估更多的单元格。另一种可能性是更改网格的形状，使其适应数据库的特殊性。</a:t>
            </a:r>
            <a:endParaRPr lang="zh-CN" altLang="en-US" sz="2400" dirty="0"/>
          </a:p>
        </p:txBody>
      </p:sp>
    </p:spTree>
    <p:extLst>
      <p:ext uri="{BB962C8B-B14F-4D97-AF65-F5344CB8AC3E}">
        <p14:creationId xmlns:p14="http://schemas.microsoft.com/office/powerpoint/2010/main" val="988658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2855381" y="4454873"/>
            <a:ext cx="6481261" cy="913199"/>
          </a:xfrm>
          <a:prstGeom prst="rect">
            <a:avLst/>
          </a:prstGeom>
          <a:noFill/>
        </p:spPr>
        <p:txBody>
          <a:bodyPr wrap="none" rtlCol="0">
            <a:spAutoFit/>
          </a:bodyPr>
          <a:lstStyle/>
          <a:p>
            <a:pPr algn="ctr" defTabSz="914341"/>
            <a:r>
              <a:rPr lang="zh-CN" altLang="en-US" sz="5334" b="1" spc="800" dirty="0">
                <a:ln w="6350">
                  <a:noFill/>
                </a:ln>
                <a:solidFill>
                  <a:prstClr val="white"/>
                </a:solidFill>
                <a:latin typeface="微软雅黑" panose="020B0503020204020204" pitchFamily="34" charset="-122"/>
                <a:ea typeface="微软雅黑" panose="020B0503020204020204" pitchFamily="34" charset="-122"/>
              </a:rPr>
              <a:t>感谢各位的聆听！</a:t>
            </a:r>
            <a:endParaRPr lang="en-US" altLang="zh-CN" sz="5334" b="1" spc="800" dirty="0">
              <a:ln w="6350">
                <a:noFill/>
              </a:ln>
              <a:solidFill>
                <a:prstClr val="white"/>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B9FC72C-7C1F-4041-A48D-68CE34211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728" y="1678377"/>
            <a:ext cx="2171859" cy="2120867"/>
          </a:xfrm>
          <a:prstGeom prst="rect">
            <a:avLst/>
          </a:prstGeom>
        </p:spPr>
      </p:pic>
    </p:spTree>
    <p:extLst>
      <p:ext uri="{BB962C8B-B14F-4D97-AF65-F5344CB8AC3E}">
        <p14:creationId xmlns:p14="http://schemas.microsoft.com/office/powerpoint/2010/main" val="12538539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同侧圆角矩形 2">
            <a:extLst>
              <a:ext uri="{FF2B5EF4-FFF2-40B4-BE49-F238E27FC236}">
                <a16:creationId xmlns:a16="http://schemas.microsoft.com/office/drawing/2014/main" id="{6DD26C00-E8D7-4B21-8B84-7FBDCD40718A}"/>
              </a:ext>
            </a:extLst>
          </p:cNvPr>
          <p:cNvSpPr/>
          <p:nvPr/>
        </p:nvSpPr>
        <p:spPr>
          <a:xfrm rot="16200000">
            <a:off x="2938991" y="2047912"/>
            <a:ext cx="6861339" cy="2758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29" name="圆角矩形 14">
            <a:extLst>
              <a:ext uri="{FF2B5EF4-FFF2-40B4-BE49-F238E27FC236}">
                <a16:creationId xmlns:a16="http://schemas.microsoft.com/office/drawing/2014/main" id="{9C4CB5D3-434A-4A14-85AA-EFFD70E402EB}"/>
              </a:ext>
            </a:extLst>
          </p:cNvPr>
          <p:cNvSpPr/>
          <p:nvPr/>
        </p:nvSpPr>
        <p:spPr>
          <a:xfrm>
            <a:off x="7144743" y="2485998"/>
            <a:ext cx="3656520" cy="6763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963" dirty="0">
                <a:latin typeface="微软雅黑" panose="020B0503020204020204" pitchFamily="34" charset="-122"/>
                <a:ea typeface="微软雅黑" panose="020B0503020204020204" pitchFamily="34" charset="-122"/>
              </a:rPr>
              <a:t>细胞网络算法</a:t>
            </a:r>
          </a:p>
        </p:txBody>
      </p:sp>
      <p:sp>
        <p:nvSpPr>
          <p:cNvPr id="31" name="圆角矩形 16">
            <a:extLst>
              <a:ext uri="{FF2B5EF4-FFF2-40B4-BE49-F238E27FC236}">
                <a16:creationId xmlns:a16="http://schemas.microsoft.com/office/drawing/2014/main" id="{24F59E6D-CB02-4F07-A543-B806E4B2AA69}"/>
              </a:ext>
            </a:extLst>
          </p:cNvPr>
          <p:cNvSpPr/>
          <p:nvPr/>
        </p:nvSpPr>
        <p:spPr>
          <a:xfrm>
            <a:off x="1925319" y="1703063"/>
            <a:ext cx="3656520" cy="69648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963" dirty="0">
                <a:latin typeface="微软雅黑" panose="020B0503020204020204" pitchFamily="34" charset="-122"/>
                <a:ea typeface="微软雅黑" panose="020B0503020204020204" pitchFamily="34" charset="-122"/>
              </a:rPr>
              <a:t>背景介绍</a:t>
            </a:r>
          </a:p>
        </p:txBody>
      </p:sp>
      <p:sp>
        <p:nvSpPr>
          <p:cNvPr id="33" name="圆角矩形 19">
            <a:extLst>
              <a:ext uri="{FF2B5EF4-FFF2-40B4-BE49-F238E27FC236}">
                <a16:creationId xmlns:a16="http://schemas.microsoft.com/office/drawing/2014/main" id="{B476A4A4-B2A1-4A5C-9AF8-CD1CF89D65E7}"/>
              </a:ext>
            </a:extLst>
          </p:cNvPr>
          <p:cNvSpPr/>
          <p:nvPr/>
        </p:nvSpPr>
        <p:spPr>
          <a:xfrm>
            <a:off x="1925319" y="3097593"/>
            <a:ext cx="3656520" cy="76091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963" dirty="0">
                <a:latin typeface="微软雅黑" panose="020B0503020204020204" pitchFamily="34" charset="-122"/>
                <a:ea typeface="微软雅黑" panose="020B0503020204020204" pitchFamily="34" charset="-122"/>
              </a:rPr>
              <a:t>算法复杂性</a:t>
            </a:r>
          </a:p>
        </p:txBody>
      </p:sp>
      <p:pic>
        <p:nvPicPr>
          <p:cNvPr id="35" name="图片 34">
            <a:extLst>
              <a:ext uri="{FF2B5EF4-FFF2-40B4-BE49-F238E27FC236}">
                <a16:creationId xmlns:a16="http://schemas.microsoft.com/office/drawing/2014/main" id="{4C1536E1-920F-4C8F-A0E8-DC45744B7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4572" y="5311219"/>
            <a:ext cx="1550172" cy="1550172"/>
          </a:xfrm>
          <a:prstGeom prst="rect">
            <a:avLst/>
          </a:prstGeom>
        </p:spPr>
      </p:pic>
      <p:cxnSp>
        <p:nvCxnSpPr>
          <p:cNvPr id="36" name="直线连接符 23">
            <a:extLst>
              <a:ext uri="{FF2B5EF4-FFF2-40B4-BE49-F238E27FC236}">
                <a16:creationId xmlns:a16="http://schemas.microsoft.com/office/drawing/2014/main" id="{857BC178-56AD-4E02-838A-A9A7B6C85AD0}"/>
              </a:ext>
            </a:extLst>
          </p:cNvPr>
          <p:cNvCxnSpPr>
            <a:cxnSpLocks/>
          </p:cNvCxnSpPr>
          <p:nvPr/>
        </p:nvCxnSpPr>
        <p:spPr>
          <a:xfrm flipV="1">
            <a:off x="6369658" y="53"/>
            <a:ext cx="0" cy="548362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27">
            <a:extLst>
              <a:ext uri="{FF2B5EF4-FFF2-40B4-BE49-F238E27FC236}">
                <a16:creationId xmlns:a16="http://schemas.microsoft.com/office/drawing/2014/main" id="{CDDCB8E4-162C-490D-BE77-B25AB97F7BF1}"/>
              </a:ext>
            </a:extLst>
          </p:cNvPr>
          <p:cNvCxnSpPr>
            <a:cxnSpLocks/>
          </p:cNvCxnSpPr>
          <p:nvPr/>
        </p:nvCxnSpPr>
        <p:spPr>
          <a:xfrm flipH="1">
            <a:off x="5581840" y="2056687"/>
            <a:ext cx="77508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5" name="Picture 2" descr="C:\Users\Administrator\Desktop\png\20169_0000_-----2.png">
            <a:extLst>
              <a:ext uri="{FF2B5EF4-FFF2-40B4-BE49-F238E27FC236}">
                <a16:creationId xmlns:a16="http://schemas.microsoft.com/office/drawing/2014/main" id="{B8310B47-AB7E-42F5-B28A-392E9C920CF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46618" y="266233"/>
            <a:ext cx="1668974" cy="8143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6" name="圆角矩形 19">
            <a:extLst>
              <a:ext uri="{FF2B5EF4-FFF2-40B4-BE49-F238E27FC236}">
                <a16:creationId xmlns:a16="http://schemas.microsoft.com/office/drawing/2014/main" id="{8444A87F-CFB2-4506-800D-E3867921029D}"/>
              </a:ext>
            </a:extLst>
          </p:cNvPr>
          <p:cNvSpPr/>
          <p:nvPr/>
        </p:nvSpPr>
        <p:spPr>
          <a:xfrm>
            <a:off x="7050248" y="3977850"/>
            <a:ext cx="3656520" cy="59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963" dirty="0">
                <a:latin typeface="微软雅黑" panose="020B0503020204020204" pitchFamily="34" charset="-122"/>
                <a:ea typeface="微软雅黑" panose="020B0503020204020204" pitchFamily="34" charset="-122"/>
              </a:rPr>
              <a:t>速度性能</a:t>
            </a:r>
          </a:p>
        </p:txBody>
      </p:sp>
      <p:cxnSp>
        <p:nvCxnSpPr>
          <p:cNvPr id="68" name="直线连接符 25">
            <a:extLst>
              <a:ext uri="{FF2B5EF4-FFF2-40B4-BE49-F238E27FC236}">
                <a16:creationId xmlns:a16="http://schemas.microsoft.com/office/drawing/2014/main" id="{CE8243D0-D2E8-4900-AC50-D4C31A322C85}"/>
              </a:ext>
            </a:extLst>
          </p:cNvPr>
          <p:cNvCxnSpPr>
            <a:cxnSpLocks/>
          </p:cNvCxnSpPr>
          <p:nvPr/>
        </p:nvCxnSpPr>
        <p:spPr>
          <a:xfrm>
            <a:off x="6356925" y="2824188"/>
            <a:ext cx="787818"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69" name="直线连接符 27">
            <a:extLst>
              <a:ext uri="{FF2B5EF4-FFF2-40B4-BE49-F238E27FC236}">
                <a16:creationId xmlns:a16="http://schemas.microsoft.com/office/drawing/2014/main" id="{A9684BDE-D49E-4EBD-AFAD-C9A1FB1BCEBE}"/>
              </a:ext>
            </a:extLst>
          </p:cNvPr>
          <p:cNvCxnSpPr>
            <a:cxnSpLocks/>
          </p:cNvCxnSpPr>
          <p:nvPr/>
        </p:nvCxnSpPr>
        <p:spPr>
          <a:xfrm flipH="1">
            <a:off x="5581840" y="3550069"/>
            <a:ext cx="77508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70" name="直线连接符 25">
            <a:extLst>
              <a:ext uri="{FF2B5EF4-FFF2-40B4-BE49-F238E27FC236}">
                <a16:creationId xmlns:a16="http://schemas.microsoft.com/office/drawing/2014/main" id="{6F8F2BD3-B664-44F8-897D-6CCB2718C684}"/>
              </a:ext>
            </a:extLst>
          </p:cNvPr>
          <p:cNvCxnSpPr>
            <a:cxnSpLocks/>
          </p:cNvCxnSpPr>
          <p:nvPr/>
        </p:nvCxnSpPr>
        <p:spPr>
          <a:xfrm>
            <a:off x="6356925" y="4275950"/>
            <a:ext cx="680592"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C9A6C8A-801B-45FF-ABFF-37EAA9D6FC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 t="11488" r="6264" b="11609"/>
          <a:stretch/>
        </p:blipFill>
        <p:spPr>
          <a:xfrm>
            <a:off x="7749028" y="4666923"/>
            <a:ext cx="3915065" cy="2191026"/>
          </a:xfrm>
          <a:prstGeom prst="rect">
            <a:avLst/>
          </a:prstGeom>
        </p:spPr>
      </p:pic>
      <p:pic>
        <p:nvPicPr>
          <p:cNvPr id="6" name="图片 5">
            <a:extLst>
              <a:ext uri="{FF2B5EF4-FFF2-40B4-BE49-F238E27FC236}">
                <a16:creationId xmlns:a16="http://schemas.microsoft.com/office/drawing/2014/main" id="{315E5DA5-531C-48BD-9CB6-212DB2AFBA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2" t="11488" r="6264" b="11488"/>
          <a:stretch/>
        </p:blipFill>
        <p:spPr>
          <a:xfrm flipH="1">
            <a:off x="1341880" y="4663480"/>
            <a:ext cx="3656504" cy="2194468"/>
          </a:xfrm>
          <a:prstGeom prst="rect">
            <a:avLst/>
          </a:prstGeom>
        </p:spPr>
      </p:pic>
      <p:sp>
        <p:nvSpPr>
          <p:cNvPr id="17" name="圆角矩形 19">
            <a:extLst>
              <a:ext uri="{FF2B5EF4-FFF2-40B4-BE49-F238E27FC236}">
                <a16:creationId xmlns:a16="http://schemas.microsoft.com/office/drawing/2014/main" id="{8444A87F-CFB2-4506-800D-E3867921029D}"/>
              </a:ext>
            </a:extLst>
          </p:cNvPr>
          <p:cNvSpPr/>
          <p:nvPr/>
        </p:nvSpPr>
        <p:spPr>
          <a:xfrm>
            <a:off x="1925319" y="4556551"/>
            <a:ext cx="3656520" cy="59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963" dirty="0">
                <a:latin typeface="微软雅黑" panose="020B0503020204020204" pitchFamily="34" charset="-122"/>
                <a:ea typeface="微软雅黑" panose="020B0503020204020204" pitchFamily="34" charset="-122"/>
              </a:rPr>
              <a:t>结语</a:t>
            </a:r>
          </a:p>
        </p:txBody>
      </p:sp>
      <p:cxnSp>
        <p:nvCxnSpPr>
          <p:cNvPr id="18" name="直线连接符 27">
            <a:extLst>
              <a:ext uri="{FF2B5EF4-FFF2-40B4-BE49-F238E27FC236}">
                <a16:creationId xmlns:a16="http://schemas.microsoft.com/office/drawing/2014/main" id="{A9684BDE-D49E-4EBD-AFAD-C9A1FB1BCEBE}"/>
              </a:ext>
            </a:extLst>
          </p:cNvPr>
          <p:cNvCxnSpPr>
            <a:cxnSpLocks/>
          </p:cNvCxnSpPr>
          <p:nvPr/>
        </p:nvCxnSpPr>
        <p:spPr>
          <a:xfrm flipH="1">
            <a:off x="5492239" y="4874357"/>
            <a:ext cx="77508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71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9194582" y="-210313"/>
            <a:ext cx="2978583" cy="3546839"/>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5095305" y="-2438959"/>
            <a:ext cx="1978983" cy="12176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39042" y="3068009"/>
            <a:ext cx="7297946" cy="1041704"/>
          </a:xfrm>
          <a:prstGeom prst="rect">
            <a:avLst/>
          </a:prstGeom>
          <a:noFill/>
        </p:spPr>
        <p:txBody>
          <a:bodyPr wrap="none" lIns="0" tIns="0" rIns="0" bIns="0" anchor="ctr" anchorCtr="0">
            <a:normAutofit/>
          </a:bodyPr>
          <a:lstStyle/>
          <a:p>
            <a:pPr algn="ctr"/>
            <a:r>
              <a:rPr kumimoji="1" lang="zh-CN" altLang="en-US" sz="5715" dirty="0">
                <a:solidFill>
                  <a:schemeClr val="bg1"/>
                </a:solidFill>
                <a:latin typeface="微软雅黑" panose="020B0503020204020204" pitchFamily="34" charset="-122"/>
                <a:ea typeface="微软雅黑" panose="020B0503020204020204" pitchFamily="34" charset="-122"/>
              </a:rPr>
              <a:t>背景介绍</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85890" y="2760549"/>
            <a:ext cx="1662512" cy="1662512"/>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4">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3387" dirty="0">
                  <a:solidFill>
                    <a:srgbClr val="0066B2"/>
                  </a:solidFill>
                  <a:cs typeface="+mn-ea"/>
                  <a:sym typeface="+mn-lt"/>
                </a:rPr>
                <a:t>01</a:t>
              </a:r>
              <a:endParaRPr lang="zh-CN" altLang="en-US" sz="2963" dirty="0">
                <a:solidFill>
                  <a:srgbClr val="0066B2"/>
                </a:solidFill>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1693" b="1" dirty="0">
                  <a:solidFill>
                    <a:srgbClr val="0066B2"/>
                  </a:solidFill>
                  <a:cs typeface="+mn-ea"/>
                  <a:sym typeface="+mn-lt"/>
                </a:rPr>
                <a:t>PART</a:t>
              </a:r>
              <a:endParaRPr lang="zh-CN" altLang="en-US" sz="1482" dirty="0">
                <a:solidFill>
                  <a:srgbClr val="0066B2"/>
                </a:solidFill>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0452" y="6033915"/>
            <a:ext cx="2335334" cy="689581"/>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66214" y="6185275"/>
            <a:ext cx="2530489" cy="352854"/>
          </a:xfrm>
          <a:prstGeom prst="rect">
            <a:avLst/>
          </a:prstGeom>
          <a:noFill/>
        </p:spPr>
        <p:txBody>
          <a:bodyPr wrap="square" rtlCol="0">
            <a:spAutoFit/>
          </a:bodyPr>
          <a:lstStyle/>
          <a:p>
            <a:pPr algn="dist"/>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7999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5" y="231140"/>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dirty="0">
                <a:solidFill>
                  <a:srgbClr val="004EA2"/>
                </a:solidFill>
                <a:latin typeface="微软雅黑" panose="020B0503020204020204" charset="-122"/>
                <a:ea typeface="微软雅黑" panose="020B0503020204020204" charset="-122"/>
                <a:sym typeface="+mn-ea"/>
              </a:rPr>
              <a:t>背景介绍</a:t>
            </a:r>
            <a:endParaRPr lang="zh-CN" altLang="en-US" sz="2400" b="1" spc="600" dirty="0">
              <a:solidFill>
                <a:srgbClr val="004EA2"/>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4" name="文本框 3">
            <a:extLst>
              <a:ext uri="{FF2B5EF4-FFF2-40B4-BE49-F238E27FC236}">
                <a16:creationId xmlns:a16="http://schemas.microsoft.com/office/drawing/2014/main" id="{60C32A3B-B8AD-4C45-B706-5D12F28CED33}"/>
              </a:ext>
            </a:extLst>
          </p:cNvPr>
          <p:cNvSpPr txBox="1"/>
          <p:nvPr/>
        </p:nvSpPr>
        <p:spPr>
          <a:xfrm>
            <a:off x="395933" y="924336"/>
            <a:ext cx="11064547" cy="4678204"/>
          </a:xfrm>
          <a:prstGeom prst="rect">
            <a:avLst/>
          </a:prstGeom>
          <a:noFill/>
        </p:spPr>
        <p:txBody>
          <a:bodyPr wrap="square" rtlCol="0">
            <a:spAutoFit/>
          </a:bodyPr>
          <a:lstStyle/>
          <a:p>
            <a:r>
              <a:rPr lang="zh-CN" altLang="en-US" sz="2000" dirty="0">
                <a:effectLst/>
                <a:latin typeface="Arial" panose="020B0604020202020204" pitchFamily="34" charset="0"/>
              </a:rPr>
              <a:t>科学中的许多问题需要研究大量的数据，随着可用技术的发展，这是越来越必要的。这方面的例子包括对科学实验数据的研究、物理问题中等值面的识别、从数据库中快速获取信息或统计研究中的人口分类。</a:t>
            </a:r>
            <a:endParaRPr lang="en-US" altLang="zh-CN" sz="2000" b="0" i="0" dirty="0">
              <a:solidFill>
                <a:srgbClr val="2E2E2E"/>
              </a:solidFill>
              <a:effectLst/>
              <a:latin typeface="+mn-ea"/>
            </a:endParaRPr>
          </a:p>
          <a:p>
            <a:endParaRPr lang="en-US" altLang="zh-CN" sz="2000" b="0" i="0" dirty="0">
              <a:solidFill>
                <a:srgbClr val="2E2E2E"/>
              </a:solidFill>
              <a:effectLst/>
              <a:latin typeface="+mn-ea"/>
            </a:endParaRPr>
          </a:p>
          <a:p>
            <a:r>
              <a:rPr lang="zh-CN" altLang="en-US" sz="2000" b="0" i="0" dirty="0">
                <a:solidFill>
                  <a:srgbClr val="2E2E2E"/>
                </a:solidFill>
                <a:effectLst/>
                <a:latin typeface="+mn-ea"/>
              </a:rPr>
              <a:t>本篇论文处理的问题：</a:t>
            </a:r>
            <a:r>
              <a:rPr lang="zh-CN" altLang="en-US" sz="2000" dirty="0">
                <a:effectLst/>
                <a:latin typeface="+mn-ea"/>
              </a:rPr>
              <a:t>具有</a:t>
            </a:r>
            <a:r>
              <a:rPr lang="en-US" altLang="zh-CN" sz="2000" dirty="0">
                <a:effectLst/>
                <a:latin typeface="+mn-ea"/>
              </a:rPr>
              <a:t>n</a:t>
            </a:r>
            <a:r>
              <a:rPr lang="zh-CN" altLang="en-US" sz="2000" dirty="0">
                <a:effectLst/>
                <a:latin typeface="+mn-ea"/>
              </a:rPr>
              <a:t>个元素的多维数据库，目标是找到包含在给定搜索范围</a:t>
            </a:r>
            <a:r>
              <a:rPr lang="en-US" altLang="zh-CN" sz="2000" dirty="0">
                <a:effectLst/>
                <a:latin typeface="+mn-ea"/>
              </a:rPr>
              <a:t>[ a </a:t>
            </a:r>
            <a:r>
              <a:rPr lang="en-US" altLang="zh-CN" sz="2000" dirty="0" err="1">
                <a:effectLst/>
                <a:latin typeface="+mn-ea"/>
              </a:rPr>
              <a:t>i</a:t>
            </a:r>
            <a:r>
              <a:rPr lang="zh-CN" altLang="en-US" sz="2000" dirty="0">
                <a:effectLst/>
                <a:latin typeface="+mn-ea"/>
              </a:rPr>
              <a:t>，</a:t>
            </a:r>
            <a:r>
              <a:rPr lang="en-US" altLang="zh-CN" sz="2000" dirty="0">
                <a:effectLst/>
                <a:latin typeface="+mn-ea"/>
              </a:rPr>
              <a:t>b </a:t>
            </a:r>
            <a:r>
              <a:rPr lang="en-US" altLang="zh-CN" sz="2000" dirty="0" err="1">
                <a:effectLst/>
                <a:latin typeface="+mn-ea"/>
              </a:rPr>
              <a:t>i</a:t>
            </a:r>
            <a:r>
              <a:rPr lang="en-US" altLang="zh-CN" sz="2000" dirty="0">
                <a:effectLst/>
                <a:latin typeface="+mn-ea"/>
              </a:rPr>
              <a:t> ]</a:t>
            </a:r>
            <a:r>
              <a:rPr lang="zh-CN" altLang="en-US" sz="2000" dirty="0">
                <a:effectLst/>
                <a:latin typeface="+mn-ea"/>
              </a:rPr>
              <a:t>中的所有那些元素，其中</a:t>
            </a:r>
            <a:r>
              <a:rPr lang="en-US" altLang="zh-CN" sz="2000" dirty="0">
                <a:effectLst/>
                <a:latin typeface="+mn-ea"/>
              </a:rPr>
              <a:t>a </a:t>
            </a:r>
            <a:r>
              <a:rPr lang="en-US" altLang="zh-CN" sz="2000" dirty="0" err="1">
                <a:effectLst/>
                <a:latin typeface="+mn-ea"/>
              </a:rPr>
              <a:t>i</a:t>
            </a:r>
            <a:r>
              <a:rPr lang="zh-CN" altLang="en-US" sz="2000" dirty="0">
                <a:effectLst/>
                <a:latin typeface="+mn-ea"/>
              </a:rPr>
              <a:t>和</a:t>
            </a:r>
            <a:r>
              <a:rPr lang="en-US" altLang="zh-CN" sz="2000" dirty="0">
                <a:effectLst/>
                <a:latin typeface="+mn-ea"/>
              </a:rPr>
              <a:t>b </a:t>
            </a:r>
            <a:r>
              <a:rPr lang="en-US" altLang="zh-CN" sz="2000" dirty="0" err="1">
                <a:effectLst/>
                <a:latin typeface="+mn-ea"/>
              </a:rPr>
              <a:t>i</a:t>
            </a:r>
            <a:r>
              <a:rPr lang="zh-CN" altLang="en-US" sz="2000" dirty="0">
                <a:effectLst/>
                <a:latin typeface="+mn-ea"/>
              </a:rPr>
              <a:t>分别是每个维度中搜索范围的下限和上限。</a:t>
            </a:r>
            <a:endParaRPr lang="en-US" altLang="zh-CN" sz="2000" dirty="0">
              <a:solidFill>
                <a:srgbClr val="2E2E2E"/>
              </a:solidFill>
              <a:latin typeface="+mn-ea"/>
            </a:endParaRPr>
          </a:p>
          <a:p>
            <a:endParaRPr lang="en-US" altLang="zh-CN" sz="2000" dirty="0">
              <a:effectLst/>
              <a:latin typeface="+mn-ea"/>
            </a:endParaRPr>
          </a:p>
          <a:p>
            <a:r>
              <a:rPr lang="zh-CN" altLang="en-US" sz="2000" dirty="0">
                <a:effectLst/>
                <a:latin typeface="+mn-ea"/>
              </a:rPr>
              <a:t>一般来说，这种搜索可以通过强力方法来执行，该方法包括逐个检查数据库的所有元素，以确定它们是否包括在搜索范围内。通过这样做，算法所需的搜索时间与数据库中元素的数量</a:t>
            </a:r>
            <a:r>
              <a:rPr lang="en-US" altLang="zh-CN" sz="2000" dirty="0">
                <a:effectLst/>
                <a:latin typeface="+mn-ea"/>
              </a:rPr>
              <a:t>n</a:t>
            </a:r>
            <a:r>
              <a:rPr lang="zh-CN" altLang="en-US" sz="2000" dirty="0">
                <a:effectLst/>
                <a:latin typeface="+mn-ea"/>
              </a:rPr>
              <a:t>成正比。这意味着数据库越大，这种算法执行搜索的速度就越慢。因此，已经提出了各种各样的方法来改善这种限制行为。这些算法的例子有投影法：它包括在按问题的一维排序的数据库中执行搜索，基于定义网格以简化搜索过程的网格文件法，或许多基于树数据结构的算法：</a:t>
            </a:r>
            <a:r>
              <a:rPr lang="en-US" altLang="zh-CN" sz="2000" dirty="0">
                <a:effectLst/>
                <a:latin typeface="+mn-ea"/>
              </a:rPr>
              <a:t>b</a:t>
            </a:r>
            <a:r>
              <a:rPr lang="zh-CN" altLang="en-US" sz="2000" dirty="0">
                <a:effectLst/>
                <a:latin typeface="+mn-ea"/>
              </a:rPr>
              <a:t>树、四叉树、</a:t>
            </a:r>
            <a:r>
              <a:rPr lang="en-US" altLang="zh-CN" sz="2000" dirty="0">
                <a:effectLst/>
                <a:latin typeface="+mn-ea"/>
              </a:rPr>
              <a:t>k -d</a:t>
            </a:r>
            <a:r>
              <a:rPr lang="zh-CN" altLang="en-US" sz="2000" dirty="0">
                <a:effectLst/>
                <a:latin typeface="+mn-ea"/>
              </a:rPr>
              <a:t>树、</a:t>
            </a:r>
            <a:r>
              <a:rPr lang="en-US" altLang="zh-CN" sz="2000" dirty="0">
                <a:effectLst/>
                <a:latin typeface="+mn-ea"/>
              </a:rPr>
              <a:t>R</a:t>
            </a:r>
            <a:r>
              <a:rPr lang="zh-CN" altLang="en-US" sz="2000" dirty="0">
                <a:effectLst/>
                <a:latin typeface="+mn-ea"/>
              </a:rPr>
              <a:t>树或</a:t>
            </a:r>
            <a:r>
              <a:rPr lang="en-US" altLang="zh-CN" sz="2000" dirty="0" err="1">
                <a:effectLst/>
                <a:latin typeface="+mn-ea"/>
              </a:rPr>
              <a:t>Kdb</a:t>
            </a:r>
            <a:r>
              <a:rPr lang="zh-CN" altLang="en-US" sz="2000" dirty="0">
                <a:effectLst/>
                <a:latin typeface="+mn-ea"/>
              </a:rPr>
              <a:t>树。</a:t>
            </a:r>
            <a:endParaRPr lang="en-US" altLang="zh-CN" sz="2000" dirty="0">
              <a:effectLst/>
              <a:latin typeface="+mn-ea"/>
            </a:endParaRPr>
          </a:p>
          <a:p>
            <a:endParaRPr lang="en-US" altLang="zh-CN" sz="2000" dirty="0">
              <a:latin typeface="+mn-ea"/>
            </a:endParaRP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5" y="231140"/>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背景介绍</a:t>
            </a: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17" name="文本框 16"/>
          <p:cNvSpPr txBox="1"/>
          <p:nvPr/>
        </p:nvSpPr>
        <p:spPr>
          <a:xfrm>
            <a:off x="395932" y="1389804"/>
            <a:ext cx="11796067" cy="3271921"/>
          </a:xfrm>
          <a:prstGeom prst="rect">
            <a:avLst/>
          </a:prstGeom>
          <a:noFill/>
        </p:spPr>
        <p:txBody>
          <a:bodyPr wrap="square" rtlCol="0">
            <a:spAutoFit/>
          </a:bodyPr>
          <a:lstStyle/>
          <a:p>
            <a:pPr>
              <a:lnSpc>
                <a:spcPct val="150000"/>
              </a:lnSpc>
            </a:pPr>
            <a:r>
              <a:rPr lang="zh-CN" altLang="en-US" sz="2000" dirty="0">
                <a:effectLst/>
                <a:latin typeface="Arial" panose="020B0604020202020204" pitchFamily="34" charset="0"/>
              </a:rPr>
              <a:t>本文作者介绍了</a:t>
            </a:r>
            <a:r>
              <a:rPr lang="zh-CN" altLang="en-US" sz="2000" dirty="0">
                <a:latin typeface="Arial" panose="020B0604020202020204" pitchFamily="34" charset="0"/>
              </a:rPr>
              <a:t>网络细胞</a:t>
            </a:r>
            <a:r>
              <a:rPr lang="zh-CN" altLang="en-US" sz="2000" dirty="0">
                <a:effectLst/>
                <a:latin typeface="Arial" panose="020B0604020202020204" pitchFamily="34" charset="0"/>
              </a:rPr>
              <a:t>算法，这是一种新技术，设计用于从包含在给定正交搜索范围内的多维静态数据库中快速检索所有元素。该算法基于在数据库的一组维度中定义网格的思想，并在网格的不同单元之间提供一些导航元数据。为了简化单元格之间的导航，在网格的每个被占用的单元格中选择一个代表性元素。这些代表性元素用于识别先前定义的单元内的元素在存储器中的位置。这样，该算法能够以快速简单的过程在搜索空间的不同区域中移动。此外，如果算法定义的单元数量与数据库的元素数量相关时太大</a:t>
            </a:r>
            <a:r>
              <a:rPr lang="en-US" altLang="zh-CN" sz="2000" dirty="0">
                <a:effectLst/>
                <a:latin typeface="Arial" panose="020B0604020202020204" pitchFamily="34" charset="0"/>
              </a:rPr>
              <a:t>(</a:t>
            </a:r>
            <a:r>
              <a:rPr lang="zh-CN" altLang="en-US" sz="2000" dirty="0">
                <a:effectLst/>
                <a:latin typeface="Arial" panose="020B0604020202020204" pitchFamily="34" charset="0"/>
              </a:rPr>
              <a:t>由于维数高</a:t>
            </a:r>
            <a:r>
              <a:rPr lang="en-US" altLang="zh-CN" sz="2000" dirty="0">
                <a:effectLst/>
                <a:latin typeface="Arial" panose="020B0604020202020204" pitchFamily="34" charset="0"/>
              </a:rPr>
              <a:t>)</a:t>
            </a:r>
            <a:r>
              <a:rPr lang="zh-CN" altLang="en-US" sz="2000" dirty="0">
                <a:effectLst/>
                <a:latin typeface="Arial" panose="020B0604020202020204" pitchFamily="34" charset="0"/>
              </a:rPr>
              <a:t>，则算法在问题的维数子集中定义的投影空间中执行搜索。单元网络算法基于预处理过程中定义的网格执行元素检索。</a:t>
            </a:r>
            <a:endParaRPr lang="en-US" altLang="zh-CN" sz="36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3" cstate="screen">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 t="1521" r="54928" b="18544"/>
          <a:stretch/>
        </p:blipFill>
        <p:spPr>
          <a:xfrm flipH="1">
            <a:off x="9194582" y="-210313"/>
            <a:ext cx="2978583" cy="3546839"/>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5095305" y="-2438959"/>
            <a:ext cx="1978983" cy="12176735"/>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6770" tIns="48385" rIns="96770" bIns="48385" numCol="1" spcCol="0" rtlCol="0" fromWordArt="0" anchor="ctr" anchorCtr="0" forceAA="0" compatLnSpc="1">
            <a:prstTxWarp prst="textNoShape">
              <a:avLst/>
            </a:prstTxWarp>
            <a:noAutofit/>
          </a:bodyPr>
          <a:lstStyle/>
          <a:p>
            <a:pPr algn="ctr" defTabSz="483855">
              <a:defRPr/>
            </a:pPr>
            <a:endParaRPr kumimoji="1" lang="zh-CN" altLang="en-US" sz="1905" kern="0">
              <a:solidFill>
                <a:srgbClr val="FFFFFF"/>
              </a:solidFill>
              <a:latin typeface="Arial"/>
              <a:ea typeface="思源黑体 CN Normal"/>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39042" y="3068009"/>
            <a:ext cx="7297946" cy="1041704"/>
          </a:xfrm>
          <a:prstGeom prst="rect">
            <a:avLst/>
          </a:prstGeom>
          <a:noFill/>
        </p:spPr>
        <p:txBody>
          <a:bodyPr wrap="none" lIns="0" tIns="0" rIns="0" bIns="0" anchor="ctr" anchorCtr="0">
            <a:normAutofit/>
          </a:bodyPr>
          <a:lstStyle/>
          <a:p>
            <a:pPr algn="ctr"/>
            <a:r>
              <a:rPr kumimoji="1" lang="zh-CN" altLang="en-US" sz="5715" dirty="0">
                <a:solidFill>
                  <a:schemeClr val="bg1"/>
                </a:solidFill>
                <a:latin typeface="微软雅黑" panose="020B0503020204020204" pitchFamily="34" charset="-122"/>
                <a:ea typeface="微软雅黑" panose="020B0503020204020204" pitchFamily="34" charset="-122"/>
              </a:rPr>
              <a:t>网络细胞算法</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85890" y="2760549"/>
            <a:ext cx="1662512" cy="1662512"/>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64">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3387" dirty="0">
                  <a:solidFill>
                    <a:srgbClr val="0066B2"/>
                  </a:solidFill>
                  <a:cs typeface="+mn-ea"/>
                  <a:sym typeface="+mn-lt"/>
                </a:rPr>
                <a:t>02</a:t>
              </a:r>
              <a:endParaRPr lang="zh-CN" altLang="en-US" sz="2963" dirty="0">
                <a:solidFill>
                  <a:srgbClr val="0066B2"/>
                </a:solidFill>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8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18" tIns="60960" rIns="121918" bIns="60960" numCol="1" anchor="t" anchorCtr="0" compatLnSpc="1">
              <a:prstTxWarp prst="textNoShape">
                <a:avLst/>
              </a:prstTxWarp>
              <a:spAutoFit/>
            </a:bodyPr>
            <a:lstStyle/>
            <a:p>
              <a:pPr algn="ctr" defTabSz="1219218"/>
              <a:r>
                <a:rPr lang="en-US" altLang="zh-CN" sz="1693" b="1" dirty="0">
                  <a:solidFill>
                    <a:srgbClr val="0066B2"/>
                  </a:solidFill>
                  <a:cs typeface="+mn-ea"/>
                  <a:sym typeface="+mn-lt"/>
                </a:rPr>
                <a:t>PART</a:t>
              </a:r>
              <a:endParaRPr lang="zh-CN" altLang="en-US" sz="1482" dirty="0">
                <a:solidFill>
                  <a:srgbClr val="0066B2"/>
                </a:solidFill>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0452" y="6033915"/>
            <a:ext cx="2335334" cy="689581"/>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66214" y="6185275"/>
            <a:ext cx="2530489" cy="352854"/>
          </a:xfrm>
          <a:prstGeom prst="rect">
            <a:avLst/>
          </a:prstGeom>
          <a:noFill/>
        </p:spPr>
        <p:txBody>
          <a:bodyPr wrap="square" rtlCol="0">
            <a:spAutoFit/>
          </a:bodyPr>
          <a:lstStyle/>
          <a:p>
            <a:pPr algn="dist"/>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93"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11860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dirty="0">
                <a:solidFill>
                  <a:srgbClr val="004EA2"/>
                </a:solidFill>
                <a:latin typeface="微软雅黑" panose="020B0503020204020204" charset="-122"/>
                <a:ea typeface="微软雅黑" panose="020B0503020204020204" charset="-122"/>
                <a:sym typeface="+mn-ea"/>
              </a:rPr>
              <a:t>2.1 </a:t>
            </a:r>
            <a:r>
              <a:rPr lang="zh-CN" altLang="en-US" sz="2400" b="1" dirty="0">
                <a:solidFill>
                  <a:srgbClr val="004EA2"/>
                </a:solidFill>
                <a:latin typeface="微软雅黑" panose="020B0503020204020204" charset="-122"/>
                <a:ea typeface="微软雅黑" panose="020B0503020204020204" charset="-122"/>
                <a:sym typeface="+mn-ea"/>
              </a:rPr>
              <a:t>概述</a:t>
            </a:r>
            <a:r>
              <a:rPr lang="en-US" altLang="zh-CN" sz="2400" b="1" dirty="0">
                <a:solidFill>
                  <a:srgbClr val="004EA2"/>
                </a:solidFill>
                <a:latin typeface="微软雅黑" panose="020B0503020204020204" charset="-122"/>
                <a:ea typeface="微软雅黑" panose="020B0503020204020204" charset="-122"/>
                <a:sym typeface="+mn-ea"/>
              </a:rPr>
              <a:t> </a:t>
            </a:r>
            <a:endParaRPr lang="zh-CN" altLang="en-US" sz="2400" b="1" spc="600" dirty="0">
              <a:solidFill>
                <a:srgbClr val="004EA2"/>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2" name="文本框 1">
            <a:extLst>
              <a:ext uri="{FF2B5EF4-FFF2-40B4-BE49-F238E27FC236}">
                <a16:creationId xmlns:a16="http://schemas.microsoft.com/office/drawing/2014/main" id="{FFE27FEB-3F13-4423-9EC4-11E5F1AED9C5}"/>
              </a:ext>
            </a:extLst>
          </p:cNvPr>
          <p:cNvSpPr txBox="1"/>
          <p:nvPr/>
        </p:nvSpPr>
        <p:spPr>
          <a:xfrm>
            <a:off x="395933" y="1341120"/>
            <a:ext cx="10744507" cy="4801314"/>
          </a:xfrm>
          <a:prstGeom prst="rect">
            <a:avLst/>
          </a:prstGeom>
          <a:noFill/>
        </p:spPr>
        <p:txBody>
          <a:bodyPr wrap="square" rtlCol="0">
            <a:spAutoFit/>
          </a:bodyPr>
          <a:lstStyle/>
          <a:p>
            <a:r>
              <a:rPr lang="zh-CN" altLang="en-US" sz="2400" dirty="0">
                <a:effectLst/>
                <a:latin typeface="Arial" panose="020B0604020202020204" pitchFamily="34" charset="0"/>
              </a:rPr>
              <a:t>本文提出的算法是基于这样一种思想：即生成一个包含数据库元素之间的一组导航方向的数据结构，该数据结构将用于以简单快速的方法检索给定范围内包含的所有元素。该算法需要执行一次预处理工作，包括按照给定的标准对数据库进行排序，然后生成相关的元数据，这将允许在数据库的元素之间直接导航。然而，由于所需元数据的数量将随着数据库维度的数量呈指数级增长，因此该导航数据是为这些维度的子集生成的。这样，预处理工作只对每个数据库执行一次，这是存储的结果。</a:t>
            </a:r>
            <a:endParaRPr lang="en-US" altLang="zh-CN" sz="2400" dirty="0">
              <a:effectLst/>
              <a:latin typeface="Arial" panose="020B0604020202020204" pitchFamily="34" charset="0"/>
            </a:endParaRPr>
          </a:p>
          <a:p>
            <a:r>
              <a:rPr lang="zh-CN" altLang="en-US" sz="2400" dirty="0">
                <a:effectLst/>
                <a:latin typeface="Arial" panose="020B0604020202020204" pitchFamily="34" charset="0"/>
              </a:rPr>
              <a:t>预处理的基础可以概括为以下步骤</a:t>
            </a:r>
            <a:r>
              <a:rPr lang="en-US" altLang="zh-CN" sz="2400" dirty="0">
                <a:effectLst/>
                <a:latin typeface="Arial" panose="020B0604020202020204" pitchFamily="34" charset="0"/>
              </a:rPr>
              <a:t>:</a:t>
            </a:r>
          </a:p>
          <a:p>
            <a:pPr marL="285750" indent="-285750">
              <a:buFont typeface="Arial" panose="020B0604020202020204" pitchFamily="34" charset="0"/>
              <a:buChar char="•"/>
            </a:pPr>
            <a:r>
              <a:rPr lang="zh-CN" altLang="en-US" sz="2400" dirty="0">
                <a:effectLst/>
                <a:latin typeface="Arial" panose="020B0604020202020204" pitchFamily="34" charset="0"/>
              </a:rPr>
              <a:t>选择定义网格的维度子集</a:t>
            </a:r>
            <a:endParaRPr lang="en-US" altLang="zh-CN" sz="2400" dirty="0">
              <a:effectLst/>
              <a:latin typeface="Arial" panose="020B0604020202020204" pitchFamily="34" charset="0"/>
            </a:endParaRPr>
          </a:p>
          <a:p>
            <a:pPr marL="285750" indent="-285750">
              <a:buFont typeface="Arial" panose="020B0604020202020204" pitchFamily="34" charset="0"/>
              <a:buChar char="•"/>
            </a:pPr>
            <a:r>
              <a:rPr lang="zh-CN" altLang="en-US" sz="2400" dirty="0">
                <a:effectLst/>
                <a:latin typeface="Arial" panose="020B0604020202020204" pitchFamily="34" charset="0"/>
              </a:rPr>
              <a:t>定义网格元素的排序标准</a:t>
            </a:r>
            <a:endParaRPr lang="en-US" altLang="zh-CN" sz="2400" dirty="0">
              <a:effectLst/>
              <a:latin typeface="Arial" panose="020B0604020202020204" pitchFamily="34" charset="0"/>
            </a:endParaRPr>
          </a:p>
          <a:p>
            <a:pPr marL="285750" indent="-285750">
              <a:buFont typeface="Arial" panose="020B0604020202020204" pitchFamily="34" charset="0"/>
              <a:buChar char="•"/>
            </a:pPr>
            <a:r>
              <a:rPr lang="zh-CN" altLang="en-US" sz="2400" b="0" i="0" dirty="0">
                <a:solidFill>
                  <a:srgbClr val="2E2E2E"/>
                </a:solidFill>
                <a:effectLst/>
                <a:latin typeface="NexusSerif"/>
              </a:rPr>
              <a:t>附加补充元数据以在数据库中的元素之间快速导航，同时考虑到此元数据只能在原始数据库中的维度子集中定义</a:t>
            </a:r>
            <a:endParaRPr lang="en-US" altLang="zh-CN" sz="2400" dirty="0">
              <a:effectLst/>
              <a:latin typeface="Arial" panose="020B0604020202020204" pitchFamily="34" charset="0"/>
            </a:endParaRP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dirty="0">
                <a:solidFill>
                  <a:srgbClr val="004EA2"/>
                </a:solidFill>
                <a:latin typeface="微软雅黑" panose="020B0503020204020204" charset="-122"/>
                <a:ea typeface="微软雅黑" panose="020B0503020204020204" charset="-122"/>
                <a:sym typeface="+mn-ea"/>
              </a:rPr>
              <a:t>2.2  </a:t>
            </a:r>
            <a:r>
              <a:rPr lang="zh-CN" altLang="en-US" sz="2400" b="1" dirty="0">
                <a:solidFill>
                  <a:srgbClr val="004EA2"/>
                </a:solidFill>
                <a:latin typeface="微软雅黑" panose="020B0503020204020204" charset="-122"/>
                <a:ea typeface="微软雅黑" panose="020B0503020204020204" charset="-122"/>
                <a:sym typeface="+mn-ea"/>
              </a:rPr>
              <a:t>数据结构</a:t>
            </a:r>
            <a:endParaRPr lang="zh-CN" altLang="en-US" sz="2400" b="1" spc="600" dirty="0">
              <a:solidFill>
                <a:srgbClr val="004EA2"/>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pic>
        <p:nvPicPr>
          <p:cNvPr id="5" name="图片 4">
            <a:extLst>
              <a:ext uri="{FF2B5EF4-FFF2-40B4-BE49-F238E27FC236}">
                <a16:creationId xmlns:a16="http://schemas.microsoft.com/office/drawing/2014/main" id="{B1EEF23C-DED8-4D78-A9EA-2D40BA3BDDB5}"/>
              </a:ext>
            </a:extLst>
          </p:cNvPr>
          <p:cNvPicPr>
            <a:picLocks noChangeAspect="1"/>
          </p:cNvPicPr>
          <p:nvPr/>
        </p:nvPicPr>
        <p:blipFill>
          <a:blip r:embed="rId6"/>
          <a:stretch>
            <a:fillRect/>
          </a:stretch>
        </p:blipFill>
        <p:spPr>
          <a:xfrm>
            <a:off x="1774363" y="2205043"/>
            <a:ext cx="2397643" cy="920949"/>
          </a:xfrm>
          <a:prstGeom prst="rect">
            <a:avLst/>
          </a:prstGeom>
        </p:spPr>
      </p:pic>
      <p:pic>
        <p:nvPicPr>
          <p:cNvPr id="7" name="图片 6">
            <a:extLst>
              <a:ext uri="{FF2B5EF4-FFF2-40B4-BE49-F238E27FC236}">
                <a16:creationId xmlns:a16="http://schemas.microsoft.com/office/drawing/2014/main" id="{EBD4B23B-91BA-4FB2-97A4-952A6385B042}"/>
              </a:ext>
            </a:extLst>
          </p:cNvPr>
          <p:cNvPicPr>
            <a:picLocks noChangeAspect="1"/>
          </p:cNvPicPr>
          <p:nvPr/>
        </p:nvPicPr>
        <p:blipFill>
          <a:blip r:embed="rId7"/>
          <a:stretch>
            <a:fillRect/>
          </a:stretch>
        </p:blipFill>
        <p:spPr>
          <a:xfrm>
            <a:off x="1774363" y="3070641"/>
            <a:ext cx="4946587" cy="632515"/>
          </a:xfrm>
          <a:prstGeom prst="rect">
            <a:avLst/>
          </a:prstGeom>
        </p:spPr>
      </p:pic>
      <p:pic>
        <p:nvPicPr>
          <p:cNvPr id="11" name="图片 10">
            <a:extLst>
              <a:ext uri="{FF2B5EF4-FFF2-40B4-BE49-F238E27FC236}">
                <a16:creationId xmlns:a16="http://schemas.microsoft.com/office/drawing/2014/main" id="{0785D7E2-FDD4-460B-9385-70A0533F0121}"/>
              </a:ext>
            </a:extLst>
          </p:cNvPr>
          <p:cNvPicPr>
            <a:picLocks noChangeAspect="1"/>
          </p:cNvPicPr>
          <p:nvPr/>
        </p:nvPicPr>
        <p:blipFill>
          <a:blip r:embed="rId8"/>
          <a:stretch>
            <a:fillRect/>
          </a:stretch>
        </p:blipFill>
        <p:spPr>
          <a:xfrm>
            <a:off x="1774363" y="3657075"/>
            <a:ext cx="1922609" cy="1092991"/>
          </a:xfrm>
          <a:prstGeom prst="rect">
            <a:avLst/>
          </a:prstGeom>
        </p:spPr>
      </p:pic>
      <p:pic>
        <p:nvPicPr>
          <p:cNvPr id="13" name="图片 12">
            <a:extLst>
              <a:ext uri="{FF2B5EF4-FFF2-40B4-BE49-F238E27FC236}">
                <a16:creationId xmlns:a16="http://schemas.microsoft.com/office/drawing/2014/main" id="{2EE2E725-0F6A-4B2B-9559-5A25DD9BD9EA}"/>
              </a:ext>
            </a:extLst>
          </p:cNvPr>
          <p:cNvPicPr>
            <a:picLocks noChangeAspect="1"/>
          </p:cNvPicPr>
          <p:nvPr/>
        </p:nvPicPr>
        <p:blipFill>
          <a:blip r:embed="rId9"/>
          <a:stretch>
            <a:fillRect/>
          </a:stretch>
        </p:blipFill>
        <p:spPr>
          <a:xfrm>
            <a:off x="1774363" y="4750066"/>
            <a:ext cx="3167072" cy="703793"/>
          </a:xfrm>
          <a:prstGeom prst="rect">
            <a:avLst/>
          </a:prstGeom>
        </p:spPr>
      </p:pic>
      <p:sp>
        <p:nvSpPr>
          <p:cNvPr id="15" name="文本框 14">
            <a:extLst>
              <a:ext uri="{FF2B5EF4-FFF2-40B4-BE49-F238E27FC236}">
                <a16:creationId xmlns:a16="http://schemas.microsoft.com/office/drawing/2014/main" id="{9E0EC36A-0DE2-436E-B835-E4F8288CFE1F}"/>
              </a:ext>
            </a:extLst>
          </p:cNvPr>
          <p:cNvSpPr txBox="1"/>
          <p:nvPr/>
        </p:nvSpPr>
        <p:spPr>
          <a:xfrm>
            <a:off x="949910" y="1127464"/>
            <a:ext cx="10085034" cy="4524315"/>
          </a:xfrm>
          <a:prstGeom prst="rect">
            <a:avLst/>
          </a:prstGeom>
          <a:noFill/>
        </p:spPr>
        <p:txBody>
          <a:bodyPr wrap="square" rtlCol="0">
            <a:spAutoFit/>
          </a:bodyPr>
          <a:lstStyle/>
          <a:p>
            <a:r>
              <a:rPr lang="zh-CN" altLang="en-US" b="0" i="0" dirty="0">
                <a:solidFill>
                  <a:srgbClr val="2E2E2E"/>
                </a:solidFill>
                <a:effectLst/>
                <a:latin typeface="NexusSerif"/>
              </a:rPr>
              <a:t>如前所述，该算法要求在预处理期间生成数据结构，以便快速搜索过程。此数据结构既包含要搜索的元素的信息，也包含一些允许简单导航数据库的导航元数据。在不失去通用性的情况下，在此工作中考虑一个规范化的空间，其中数据库元素的所有坐标在间隔 </a:t>
            </a:r>
            <a:r>
              <a:rPr lang="en-US" altLang="zh-CN" b="0" i="0" dirty="0">
                <a:solidFill>
                  <a:srgbClr val="2E2E2E"/>
                </a:solidFill>
                <a:effectLst/>
                <a:latin typeface="NexusSerif"/>
              </a:rPr>
              <a:t>[0</a:t>
            </a:r>
            <a:r>
              <a:rPr lang="zh-CN" altLang="en-US" b="0" i="0" dirty="0">
                <a:solidFill>
                  <a:srgbClr val="2E2E2E"/>
                </a:solidFill>
                <a:effectLst/>
                <a:latin typeface="NexusSerif"/>
              </a:rPr>
              <a:t>， </a:t>
            </a:r>
            <a:r>
              <a:rPr lang="en-US" altLang="zh-CN" b="0" i="0" dirty="0">
                <a:solidFill>
                  <a:srgbClr val="2E2E2E"/>
                </a:solidFill>
                <a:effectLst/>
                <a:latin typeface="NexusSerif"/>
              </a:rPr>
              <a:t>1] </a:t>
            </a:r>
            <a:r>
              <a:rPr lang="zh-CN" altLang="en-US" b="0" i="0" dirty="0">
                <a:solidFill>
                  <a:srgbClr val="2E2E2E"/>
                </a:solidFill>
                <a:effectLst/>
                <a:latin typeface="NexusSerif"/>
              </a:rPr>
              <a:t>中范围。如果使用其他大小的空间，则仍可以通过空间的规范化，或者通过将方法调整到所考虑的空间大小来应用该方法。</a:t>
            </a:r>
            <a:endParaRPr lang="en-US" altLang="zh-CN" b="0" i="0" dirty="0">
              <a:solidFill>
                <a:srgbClr val="2E2E2E"/>
              </a:solidFill>
              <a:effectLst/>
              <a:latin typeface="NexusSerif"/>
            </a:endParaRPr>
          </a:p>
          <a:p>
            <a:endParaRPr lang="en-US" altLang="zh-CN" b="0" i="0" dirty="0">
              <a:solidFill>
                <a:srgbClr val="2E2E2E"/>
              </a:solidFill>
              <a:effectLst/>
              <a:latin typeface="NexusSerif"/>
            </a:endParaRPr>
          </a:p>
          <a:p>
            <a:r>
              <a:rPr lang="zh-CN" altLang="en-US" dirty="0">
                <a:solidFill>
                  <a:srgbClr val="2E2E2E"/>
                </a:solidFill>
                <a:latin typeface="NexusSerif"/>
              </a:rPr>
              <a:t>（</a:t>
            </a:r>
            <a:r>
              <a:rPr lang="en-US" altLang="zh-CN" dirty="0">
                <a:solidFill>
                  <a:srgbClr val="2E2E2E"/>
                </a:solidFill>
                <a:latin typeface="NexusSerif"/>
              </a:rPr>
              <a:t>1</a:t>
            </a:r>
            <a:r>
              <a:rPr lang="zh-CN" altLang="en-US" dirty="0">
                <a:solidFill>
                  <a:srgbClr val="2E2E2E"/>
                </a:solidFill>
                <a:latin typeface="NexusSerif"/>
              </a:rPr>
              <a:t>）</a:t>
            </a:r>
            <a:endParaRPr lang="en-US" altLang="zh-CN" dirty="0">
              <a:solidFill>
                <a:srgbClr val="2E2E2E"/>
              </a:solidFill>
              <a:latin typeface="NexusSerif"/>
            </a:endParaRPr>
          </a:p>
          <a:p>
            <a:endParaRPr lang="en-US" altLang="zh-CN" b="0" i="0" dirty="0">
              <a:solidFill>
                <a:srgbClr val="2E2E2E"/>
              </a:solidFill>
              <a:effectLst/>
              <a:latin typeface="NexusSerif"/>
            </a:endParaRPr>
          </a:p>
          <a:p>
            <a:endParaRPr lang="en-US" altLang="zh-CN" dirty="0">
              <a:solidFill>
                <a:srgbClr val="2E2E2E"/>
              </a:solidFill>
              <a:latin typeface="NexusSerif"/>
            </a:endParaRPr>
          </a:p>
          <a:p>
            <a:r>
              <a:rPr lang="zh-CN" altLang="en-US" b="0" i="0" dirty="0">
                <a:solidFill>
                  <a:srgbClr val="2E2E2E"/>
                </a:solidFill>
                <a:effectLst/>
                <a:latin typeface="NexusSerif"/>
              </a:rPr>
              <a:t>（</a:t>
            </a:r>
            <a:r>
              <a:rPr lang="en-US" altLang="zh-CN" b="0" i="0" dirty="0">
                <a:solidFill>
                  <a:srgbClr val="2E2E2E"/>
                </a:solidFill>
                <a:effectLst/>
                <a:latin typeface="NexusSerif"/>
              </a:rPr>
              <a:t>2</a:t>
            </a:r>
            <a:r>
              <a:rPr lang="zh-CN" altLang="en-US" b="0" i="0" dirty="0">
                <a:solidFill>
                  <a:srgbClr val="2E2E2E"/>
                </a:solidFill>
                <a:effectLst/>
                <a:latin typeface="NexusSerif"/>
              </a:rPr>
              <a:t>）</a:t>
            </a:r>
            <a:endParaRPr lang="en-US" altLang="zh-CN" b="0" i="0" dirty="0">
              <a:solidFill>
                <a:srgbClr val="2E2E2E"/>
              </a:solidFill>
              <a:effectLst/>
              <a:latin typeface="NexusSerif"/>
            </a:endParaRPr>
          </a:p>
          <a:p>
            <a:endParaRPr lang="en-US" altLang="zh-CN" dirty="0">
              <a:solidFill>
                <a:srgbClr val="2E2E2E"/>
              </a:solidFill>
              <a:latin typeface="NexusSerif"/>
            </a:endParaRPr>
          </a:p>
          <a:p>
            <a:endParaRPr lang="en-US" altLang="zh-CN" b="0" i="0" dirty="0">
              <a:solidFill>
                <a:srgbClr val="2E2E2E"/>
              </a:solidFill>
              <a:effectLst/>
              <a:latin typeface="NexusSerif"/>
            </a:endParaRPr>
          </a:p>
          <a:p>
            <a:r>
              <a:rPr lang="zh-CN" altLang="en-US" dirty="0">
                <a:solidFill>
                  <a:srgbClr val="2E2E2E"/>
                </a:solidFill>
                <a:latin typeface="NexusSerif"/>
              </a:rPr>
              <a:t>（</a:t>
            </a:r>
            <a:r>
              <a:rPr lang="en-US" altLang="zh-CN" dirty="0">
                <a:solidFill>
                  <a:srgbClr val="2E2E2E"/>
                </a:solidFill>
                <a:latin typeface="NexusSerif"/>
              </a:rPr>
              <a:t>3</a:t>
            </a:r>
            <a:r>
              <a:rPr lang="zh-CN" altLang="en-US" dirty="0">
                <a:solidFill>
                  <a:srgbClr val="2E2E2E"/>
                </a:solidFill>
                <a:latin typeface="NexusSerif"/>
              </a:rPr>
              <a:t>）</a:t>
            </a:r>
            <a:endParaRPr lang="en-US" altLang="zh-CN" dirty="0">
              <a:solidFill>
                <a:srgbClr val="2E2E2E"/>
              </a:solidFill>
              <a:latin typeface="NexusSerif"/>
            </a:endParaRPr>
          </a:p>
          <a:p>
            <a:endParaRPr lang="en-US" altLang="zh-CN" b="0" i="0" dirty="0">
              <a:solidFill>
                <a:srgbClr val="2E2E2E"/>
              </a:solidFill>
              <a:effectLst/>
              <a:latin typeface="NexusSerif"/>
            </a:endParaRPr>
          </a:p>
          <a:p>
            <a:endParaRPr lang="en-US" altLang="zh-CN" b="0" i="0" dirty="0">
              <a:solidFill>
                <a:srgbClr val="2E2E2E"/>
              </a:solidFill>
              <a:effectLst/>
              <a:latin typeface="NexusSerif"/>
            </a:endParaRPr>
          </a:p>
          <a:p>
            <a:r>
              <a:rPr lang="zh-CN" altLang="en-US" dirty="0">
                <a:solidFill>
                  <a:srgbClr val="2E2E2E"/>
                </a:solidFill>
                <a:latin typeface="NexusSerif"/>
              </a:rPr>
              <a:t>（</a:t>
            </a:r>
            <a:r>
              <a:rPr lang="en-US" altLang="zh-CN" dirty="0">
                <a:solidFill>
                  <a:srgbClr val="2E2E2E"/>
                </a:solidFill>
                <a:latin typeface="NexusSerif"/>
              </a:rPr>
              <a:t>4</a:t>
            </a:r>
            <a:r>
              <a:rPr lang="zh-CN" altLang="en-US" dirty="0">
                <a:solidFill>
                  <a:srgbClr val="2E2E2E"/>
                </a:solidFill>
                <a:latin typeface="NexusSerif"/>
              </a:rPr>
              <a:t>）</a:t>
            </a:r>
            <a:endParaRPr lang="en-US" altLang="zh-CN" b="0" i="0" dirty="0">
              <a:solidFill>
                <a:srgbClr val="2E2E2E"/>
              </a:solidFill>
              <a:effectLst/>
              <a:latin typeface="NexusSerif"/>
            </a:endParaRPr>
          </a:p>
          <a:p>
            <a:endParaRPr lang="zh-CN" altLang="en-US" dirty="0"/>
          </a:p>
        </p:txBody>
      </p:sp>
    </p:spTree>
    <p:extLst>
      <p:ext uri="{BB962C8B-B14F-4D97-AF65-F5344CB8AC3E}">
        <p14:creationId xmlns:p14="http://schemas.microsoft.com/office/powerpoint/2010/main" val="208585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706755" y="226807"/>
            <a:ext cx="394271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dirty="0">
                <a:solidFill>
                  <a:srgbClr val="004EA2"/>
                </a:solidFill>
                <a:latin typeface="微软雅黑" panose="020B0503020204020204" charset="-122"/>
                <a:ea typeface="微软雅黑" panose="020B0503020204020204" charset="-122"/>
                <a:sym typeface="+mn-ea"/>
              </a:rPr>
              <a:t>2.3  </a:t>
            </a:r>
            <a:r>
              <a:rPr lang="zh-CN" altLang="en-US" sz="2400" b="1" dirty="0">
                <a:solidFill>
                  <a:srgbClr val="004EA2"/>
                </a:solidFill>
                <a:latin typeface="微软雅黑" panose="020B0503020204020204" charset="-122"/>
                <a:ea typeface="微软雅黑" panose="020B0503020204020204" charset="-122"/>
                <a:sym typeface="+mn-ea"/>
              </a:rPr>
              <a:t>搜索过程</a:t>
            </a:r>
            <a:endParaRPr lang="zh-CN" altLang="en-US" sz="2400" b="1" spc="600" dirty="0">
              <a:solidFill>
                <a:srgbClr val="004EA2"/>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2" name="文本框 1">
            <a:extLst>
              <a:ext uri="{FF2B5EF4-FFF2-40B4-BE49-F238E27FC236}">
                <a16:creationId xmlns:a16="http://schemas.microsoft.com/office/drawing/2014/main" id="{F1BA27E8-7A6F-4860-85CB-E40BDBCB4139}"/>
              </a:ext>
            </a:extLst>
          </p:cNvPr>
          <p:cNvSpPr txBox="1"/>
          <p:nvPr/>
        </p:nvSpPr>
        <p:spPr>
          <a:xfrm>
            <a:off x="395933" y="1264920"/>
            <a:ext cx="10653067" cy="5324535"/>
          </a:xfrm>
          <a:prstGeom prst="rect">
            <a:avLst/>
          </a:prstGeom>
          <a:noFill/>
        </p:spPr>
        <p:txBody>
          <a:bodyPr wrap="square" rtlCol="0">
            <a:spAutoFit/>
          </a:bodyPr>
          <a:lstStyle/>
          <a:p>
            <a:r>
              <a:rPr lang="zh-CN" altLang="en-US" sz="2000" b="0" i="0" dirty="0">
                <a:solidFill>
                  <a:srgbClr val="2E2E2E"/>
                </a:solidFill>
                <a:effectLst/>
                <a:latin typeface="NexusSerif"/>
              </a:rPr>
              <a:t>完成预处理工作后，现在可以使用建议的算法执行搜索。搜索过程的第一步是将搜索间隔转换为单元格中的等效搜索。这是使用</a:t>
            </a:r>
            <a:r>
              <a:rPr lang="en-US" altLang="zh-CN" sz="2000" b="0" i="0" u="none" strike="noStrike" dirty="0">
                <a:solidFill>
                  <a:srgbClr val="0C7DBB"/>
                </a:solidFill>
                <a:effectLst/>
                <a:latin typeface="NexusSerif"/>
                <a:hlinkClick r:id="rId6"/>
              </a:rPr>
              <a:t>Eq.</a:t>
            </a:r>
            <a:r>
              <a:rPr lang="zh-CN" altLang="en-US" sz="2000" b="0" i="0" u="none" strike="noStrike" dirty="0">
                <a:solidFill>
                  <a:srgbClr val="0C7DBB"/>
                </a:solidFill>
                <a:effectLst/>
                <a:latin typeface="NexusSerif"/>
                <a:hlinkClick r:id="rId6"/>
              </a:rPr>
              <a:t>（</a:t>
            </a:r>
            <a:r>
              <a:rPr lang="en-US" altLang="zh-CN" sz="2000" b="0" i="0" u="none" strike="noStrike" dirty="0">
                <a:solidFill>
                  <a:srgbClr val="0C7DBB"/>
                </a:solidFill>
                <a:effectLst/>
                <a:latin typeface="NexusSerif"/>
                <a:hlinkClick r:id="rId6"/>
              </a:rPr>
              <a:t>2</a:t>
            </a:r>
            <a:r>
              <a:rPr lang="zh-CN" altLang="en-US" sz="2000" b="0" i="0" u="none" strike="noStrike" dirty="0">
                <a:solidFill>
                  <a:srgbClr val="0C7DBB"/>
                </a:solidFill>
                <a:effectLst/>
                <a:latin typeface="NexusSerif"/>
                <a:hlinkClick r:id="rId6"/>
              </a:rPr>
              <a:t>）中定义的网格分数</a:t>
            </a:r>
            <a:r>
              <a:rPr lang="zh-CN" altLang="en-US" sz="2000" b="0" i="0" dirty="0">
                <a:solidFill>
                  <a:srgbClr val="2E2E2E"/>
                </a:solidFill>
                <a:effectLst/>
                <a:latin typeface="NexusSerif"/>
              </a:rPr>
              <a:t>完成的，考虑到算法必须确保搜索单元包含整个搜索范围。这意味着，如果范围的限制位于给定的单元格内，算法将不得不计算整个单元格，以确保没有删除正确的元素。此外，由于我们处理正交搜索，并且范围已转换为单元格中的搜索，因此可以通过识别两个相反顶点的分数来定义整个单元格范围。让我们在预处理期间选择的维度中搜索范围</a:t>
            </a:r>
            <a:r>
              <a:rPr lang="zh-CN" altLang="en-US" sz="2000" b="1" i="0" dirty="0">
                <a:solidFill>
                  <a:srgbClr val="2E2E2E"/>
                </a:solidFill>
                <a:effectLst/>
                <a:latin typeface="NexusSerif"/>
              </a:rPr>
              <a:t>，其中 包含</a:t>
            </a:r>
            <a:r>
              <a:rPr lang="zh-CN" altLang="en-US" sz="2000" b="0" i="0" dirty="0">
                <a:solidFill>
                  <a:srgbClr val="2E2E2E"/>
                </a:solidFill>
                <a:effectLst/>
                <a:latin typeface="NexusSerif"/>
              </a:rPr>
              <a:t>下限，</a:t>
            </a:r>
            <a:r>
              <a:rPr lang="zh-CN" altLang="en-US" sz="2000" b="1" i="0" dirty="0">
                <a:solidFill>
                  <a:srgbClr val="2E2E2E"/>
                </a:solidFill>
                <a:effectLst/>
                <a:latin typeface="NexusSerif"/>
              </a:rPr>
              <a:t>而 </a:t>
            </a:r>
            <a:r>
              <a:rPr lang="en-US" altLang="zh-CN" sz="2000" b="1" i="0" dirty="0">
                <a:solidFill>
                  <a:srgbClr val="2E2E2E"/>
                </a:solidFill>
                <a:effectLst/>
                <a:latin typeface="NexusSerif"/>
              </a:rPr>
              <a:t>b</a:t>
            </a:r>
            <a:r>
              <a:rPr lang="zh-CN" altLang="en-US" sz="2000" b="0" i="0" dirty="0">
                <a:solidFill>
                  <a:srgbClr val="2E2E2E"/>
                </a:solidFill>
                <a:effectLst/>
                <a:latin typeface="NexusSerif"/>
              </a:rPr>
              <a:t>则包含范围的上限。然后，范围单元格对应于分数满足的子集：这意味着可以仅使用搜索范围的初始和最终范围单元格（即 和 分别）来标识整个搜索范围。</a:t>
            </a:r>
            <a:endParaRPr lang="en-US" altLang="zh-CN" sz="2000" b="0" i="0" dirty="0">
              <a:solidFill>
                <a:srgbClr val="2E2E2E"/>
              </a:solidFill>
              <a:effectLst/>
              <a:latin typeface="NexusSerif"/>
            </a:endParaRPr>
          </a:p>
          <a:p>
            <a:pPr algn="l"/>
            <a:r>
              <a:rPr lang="zh-CN" altLang="en-US" sz="2000" b="0" i="0" dirty="0">
                <a:solidFill>
                  <a:srgbClr val="2E2E2E"/>
                </a:solidFill>
                <a:effectLst/>
                <a:latin typeface="NexusSerif"/>
              </a:rPr>
              <a:t>标识范围单元格后，将执行二进制搜索，以便在数据库中查找与搜索范围的初始单元格（即 ） 具有相同的分数的元素（随后是代表）。如果数据库中不存在此类分数，则算法将检索分数大于所寻求的最接近的元素。从第一个元素中，算法现在检索内存中相邻的所有元素以及上一步中标识的范围单元格内的所有元素。过程完成如下：算法仅使用元数据信息评估相邻单元格，而不是检查相邻元素是否位于搜索间隔内。这意味着操作数与每个单元格中的元素数成比例地减少。此外，值得注意的是，由于元数据允许在包含数据库元素的单元格之间导航，因此完全忽略为空的单元格。</a:t>
            </a:r>
            <a:endParaRPr lang="en-US" altLang="zh-CN" sz="2000" b="0" i="0" dirty="0">
              <a:solidFill>
                <a:srgbClr val="2E2E2E"/>
              </a:solidFill>
              <a:effectLst/>
              <a:latin typeface="NexusSerif"/>
            </a:endParaRPr>
          </a:p>
          <a:p>
            <a:br>
              <a:rPr lang="zh-CN" altLang="en-US" sz="2000" dirty="0"/>
            </a:br>
            <a:r>
              <a:rPr lang="zh-CN" altLang="en-US" sz="2000" b="0" i="0" dirty="0">
                <a:solidFill>
                  <a:srgbClr val="2E2E2E"/>
                </a:solidFill>
                <a:effectLst/>
                <a:latin typeface="NexusSerif"/>
              </a:rPr>
              <a:t>然后，该算法侧重于查找相邻元素的下一个子集。</a:t>
            </a:r>
            <a:endParaRPr lang="zh-CN" altLang="en-US" sz="2000" dirty="0"/>
          </a:p>
        </p:txBody>
      </p:sp>
    </p:spTree>
    <p:extLst>
      <p:ext uri="{BB962C8B-B14F-4D97-AF65-F5344CB8AC3E}">
        <p14:creationId xmlns:p14="http://schemas.microsoft.com/office/powerpoint/2010/main" val="3636976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厦门大学论文答辩模板"/>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下载更多PPT模板，请登陆蘑菇创意www.imogu.cn​​">
  <a:themeElements>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TotalTime>
  <Words>1876</Words>
  <Application>Microsoft Office PowerPoint</Application>
  <PresentationFormat>宽屏</PresentationFormat>
  <Paragraphs>96</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NexusSerif</vt:lpstr>
      <vt:lpstr>等线</vt:lpstr>
      <vt:lpstr>等线 Light</vt:lpstr>
      <vt:lpstr>思源黑体 CN ExtraLight</vt:lpstr>
      <vt:lpstr>宋体</vt:lpstr>
      <vt:lpstr>微软雅黑</vt:lpstr>
      <vt:lpstr>Arial</vt:lpstr>
      <vt:lpstr>Calibri</vt:lpstr>
      <vt:lpstr>Tahoma</vt:lpstr>
      <vt:lpstr>下载更多PPT模板，请登陆蘑菇创意www.imogu.cn​​</vt:lpstr>
      <vt:lpstr>Office 主题</vt:lpstr>
      <vt:lpstr> Range searching in multidimensional databases using  navigation metadata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蓝色厦门大学论文答辩模板</dc:title>
  <dc:creator>Administrator</dc:creator>
  <cp:lastModifiedBy>杨 凤男</cp:lastModifiedBy>
  <cp:revision>287</cp:revision>
  <dcterms:created xsi:type="dcterms:W3CDTF">2018-03-09T23:56:00Z</dcterms:created>
  <dcterms:modified xsi:type="dcterms:W3CDTF">2020-12-23T16:08:10Z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